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317" r:id="rId3"/>
    <p:sldId id="316" r:id="rId4"/>
    <p:sldId id="308" r:id="rId5"/>
    <p:sldId id="313" r:id="rId6"/>
    <p:sldId id="324" r:id="rId7"/>
    <p:sldId id="325" r:id="rId8"/>
    <p:sldId id="326" r:id="rId9"/>
    <p:sldId id="318" r:id="rId10"/>
    <p:sldId id="319" r:id="rId11"/>
    <p:sldId id="320" r:id="rId12"/>
    <p:sldId id="321" r:id="rId13"/>
    <p:sldId id="322" r:id="rId14"/>
    <p:sldId id="323" r:id="rId15"/>
    <p:sldId id="30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65" d="100"/>
          <a:sy n="65" d="100"/>
        </p:scale>
        <p:origin x="-166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09/09/2013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09/09/2013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09/09/2013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09/09/2013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09/09/2013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09/09/2013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09/09/2013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09/09/2013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09/09/2013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09/09/2013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09/09/2013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09/09/2013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09/09/2013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0.xml"/><Relationship Id="rId3" Type="http://schemas.openxmlformats.org/officeDocument/2006/relationships/image" Target="../media/image13.gif"/><Relationship Id="rId7" Type="http://schemas.openxmlformats.org/officeDocument/2006/relationships/slide" Target="slide2.xml"/><Relationship Id="rId12" Type="http://schemas.openxmlformats.org/officeDocument/2006/relationships/slide" Target="slide8.xml"/><Relationship Id="rId2" Type="http://schemas.openxmlformats.org/officeDocument/2006/relationships/hyperlink" Target="http://www.google.co.uk/url?sa=i&amp;rct=j&amp;q=&amp;esrc=s&amp;frm=1&amp;source=images&amp;cd=&amp;cad=rja&amp;docid=KAwjNEcYV4EaoM&amp;tbnid=6I6ucro1csqPAM:&amp;ved=0CAUQjRw&amp;url=http%3A%2F%2Fmacperformanceguide.com%2FOptimizingPhotoshopCS5-CacheTileSize.html&amp;ei=ARIuUtbKDoyo0wWm6IDoAw&amp;bvm=bv.51773540,d.d2k&amp;psig=AFQjCNEqsPk4o56GbSzVyVUNl2B8h67i3A&amp;ust=1378837363964828" TargetMode="External"/><Relationship Id="rId16"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7.xml"/><Relationship Id="rId5" Type="http://schemas.openxmlformats.org/officeDocument/2006/relationships/image" Target="../media/image14.jpeg"/><Relationship Id="rId15" Type="http://schemas.openxmlformats.org/officeDocument/2006/relationships/slide" Target="slide13.xml"/><Relationship Id="rId10" Type="http://schemas.openxmlformats.org/officeDocument/2006/relationships/slide" Target="slide6.xml"/><Relationship Id="rId4" Type="http://schemas.openxmlformats.org/officeDocument/2006/relationships/hyperlink" Target="http://www.google.co.uk/url?sa=i&amp;rct=j&amp;q=&amp;esrc=s&amp;frm=1&amp;source=images&amp;cd=&amp;cad=rja&amp;docid=6Wj0TbXxAtGrBM&amp;tbnid=erKsdaAJCDZ_-M:&amp;ved=0CAUQjRw&amp;url=http%3A%2F%2Fblogs.adobe.com%2Fcrawlspace%2F2012%2F10%2Fhow-to-tune-photoshop-cs6-for-peak-performance.html&amp;ei=IxIuUuqyDsKc0AW30oCIAQ&amp;bvm=bv.51773540,d.d2k&amp;psig=AFQjCNEqsPk4o56GbSzVyVUNl2B8h67i3A&amp;ust=1378837363964828" TargetMode="External"/><Relationship Id="rId9" Type="http://schemas.openxmlformats.org/officeDocument/2006/relationships/slide" Target="slide15.xml"/><Relationship Id="rId14" Type="http://schemas.openxmlformats.org/officeDocument/2006/relationships/slide" Target="slide11.xml"/></Relationships>
</file>

<file path=ppt/slides/_rels/slide1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0.xml"/><Relationship Id="rId3" Type="http://schemas.openxmlformats.org/officeDocument/2006/relationships/image" Target="../media/image15.jpeg"/><Relationship Id="rId7" Type="http://schemas.openxmlformats.org/officeDocument/2006/relationships/slide" Target="slide2.xml"/><Relationship Id="rId12" Type="http://schemas.openxmlformats.org/officeDocument/2006/relationships/slide" Target="slide8.xml"/><Relationship Id="rId2" Type="http://schemas.openxmlformats.org/officeDocument/2006/relationships/hyperlink" Target="http://www.google.co.uk/url?sa=i&amp;rct=j&amp;q=&amp;esrc=s&amp;frm=1&amp;source=images&amp;cd=&amp;docid=QWIrxqZksnJ_sM&amp;tbnid=qnHmuFtC0M3GRM:&amp;ved=0CAUQjRw&amp;url=http%3A%2F%2Fwww.popphoto.com%2Fhow-to%2F2008%2F12%2Fmegabytes-megapixels-jpeg-compression-and-file-size-confusion&amp;ei=VhUuUoa8Bce60wX1jIDQDQ&amp;bvm=bv.51773540,d.d2k&amp;psig=AFQjCNGD53w4hKpeAmVdEHEDTBWrxNwjkg&amp;ust=1378838219289813" TargetMode="External"/><Relationship Id="rId16"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7.xml"/><Relationship Id="rId5" Type="http://schemas.openxmlformats.org/officeDocument/2006/relationships/image" Target="../media/image16.png"/><Relationship Id="rId15" Type="http://schemas.openxmlformats.org/officeDocument/2006/relationships/slide" Target="slide13.xml"/><Relationship Id="rId10" Type="http://schemas.openxmlformats.org/officeDocument/2006/relationships/slide" Target="slide6.xml"/><Relationship Id="rId4" Type="http://schemas.openxmlformats.org/officeDocument/2006/relationships/hyperlink" Target="http://www.google.co.uk/url?sa=i&amp;rct=j&amp;q=&amp;esrc=s&amp;frm=1&amp;source=images&amp;cd=&amp;cad=rja&amp;docid=Tt2CpirIGH7_zM&amp;tbnid=ncb9YH4MtPmrUM:&amp;ved=0CAUQjRw&amp;url=http%3A%2F%2Fwww.artzstudio.com%2F2008%2F08%2Fbulk-image-compression-with-photoshop-droplets%2F&amp;ei=mhUuUrrENcOh0QWJ4IDIAQ&amp;psig=AFQjCNGD53w4hKpeAmVdEHEDTBWrxNwjkg&amp;ust=1378838219289813" TargetMode="External"/><Relationship Id="rId9" Type="http://schemas.openxmlformats.org/officeDocument/2006/relationships/slide" Target="slide15.xml"/><Relationship Id="rId14" Type="http://schemas.openxmlformats.org/officeDocument/2006/relationships/slide" Target="slide11.xml"/></Relationships>
</file>

<file path=ppt/slides/_rels/slide1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2.xml"/><Relationship Id="rId7" Type="http://schemas.openxmlformats.org/officeDocument/2006/relationships/slide" Target="slide7.xml"/><Relationship Id="rId12" Type="http://schemas.openxmlformats.org/officeDocument/2006/relationships/slide" Target="slide14.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3.xml"/><Relationship Id="rId5" Type="http://schemas.openxmlformats.org/officeDocument/2006/relationships/slide" Target="slide15.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s>
</file>

<file path=ppt/slides/_rels/slide1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2.xml"/><Relationship Id="rId7" Type="http://schemas.openxmlformats.org/officeDocument/2006/relationships/slide" Target="slide7.xml"/><Relationship Id="rId12" Type="http://schemas.openxmlformats.org/officeDocument/2006/relationships/slide" Target="slide14.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3.xml"/><Relationship Id="rId5" Type="http://schemas.openxmlformats.org/officeDocument/2006/relationships/slide" Target="slide15.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s>
</file>

<file path=ppt/slides/_rels/slide1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xml"/><Relationship Id="rId18" Type="http://schemas.openxmlformats.org/officeDocument/2006/relationships/slide" Target="slide14.xml"/><Relationship Id="rId3" Type="http://schemas.openxmlformats.org/officeDocument/2006/relationships/image" Target="../media/image17.jpeg"/><Relationship Id="rId7" Type="http://schemas.openxmlformats.org/officeDocument/2006/relationships/image" Target="../media/image19.jpeg"/><Relationship Id="rId12" Type="http://schemas.openxmlformats.org/officeDocument/2006/relationships/slide" Target="slide6.xml"/><Relationship Id="rId17" Type="http://schemas.openxmlformats.org/officeDocument/2006/relationships/slide" Target="slide13.xml"/><Relationship Id="rId2" Type="http://schemas.openxmlformats.org/officeDocument/2006/relationships/hyperlink" Target="http://www.google.co.uk/url?sa=i&amp;rct=j&amp;q=&amp;esrc=s&amp;frm=1&amp;source=images&amp;cd=&amp;cad=rja&amp;docid=wYulh_vMHWSDpM&amp;tbnid=JhT8qJbjtI_50M:&amp;ved=0CAUQjRw&amp;url=http%3A%2F%2Fwww.instantshift.com%2F2010%2F07%2F20%2Fhow-to-optimize-your-site-for-better-loading-time%2F&amp;ei=3BsuUteBNsOy0QWjmICABw&amp;psig=AFQjCNFzPiuWirO_xPW2bR-SNYDdhWM7Og&amp;ust=1378839802359424" TargetMode="External"/><Relationship Id="rId16"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T-5C2g2L6KfpGM&amp;tbnid=3EuiKGRO8zXoGM:&amp;ved=0CAUQjRw&amp;url=http%3A%2F%2Fwww.ebay.co.uk%2Fitm%2FSilk-Cut-Cigarettes-Magazine-Advert-3305-%2F290616645453&amp;ei=XBwuUoC0NKq40QWZpYHwCw&amp;psig=AFQjCNE9_0T9KEZs6QIy0UhQaWpkq21bxg&amp;ust=1378840015827740" TargetMode="External"/><Relationship Id="rId11" Type="http://schemas.openxmlformats.org/officeDocument/2006/relationships/slide" Target="slide15.xml"/><Relationship Id="rId5" Type="http://schemas.openxmlformats.org/officeDocument/2006/relationships/image" Target="../media/image18.jpeg"/><Relationship Id="rId15" Type="http://schemas.openxmlformats.org/officeDocument/2006/relationships/slide" Target="slide10.xml"/><Relationship Id="rId10" Type="http://schemas.openxmlformats.org/officeDocument/2006/relationships/slide" Target="slide5.xml"/><Relationship Id="rId4" Type="http://schemas.openxmlformats.org/officeDocument/2006/relationships/hyperlink" Target="http://www.google.co.uk/url?sa=i&amp;rct=j&amp;q=&amp;esrc=s&amp;frm=1&amp;source=images&amp;cd=&amp;cad=rja&amp;docid=5F6j-u8Ih1gu9M&amp;tbnid=DIAIk5CCN8aiVM:&amp;ved=0CAUQjRw&amp;url=http%3A%2F%2Fmicajita.tumblr.com%2Fpost%2F12896034694%2Fbenetton&amp;ei=HxwuUu3wMOe50QXuwIGQBg&amp;psig=AFQjCNF88seszZdwcN_EwvM6jmKzd4hV2g&amp;ust=1378839954133050" TargetMode="External"/><Relationship Id="rId9" Type="http://schemas.openxmlformats.org/officeDocument/2006/relationships/slide" Target="slide2.xml"/><Relationship Id="rId14" Type="http://schemas.openxmlformats.org/officeDocument/2006/relationships/slide" Target="slide8.xml"/></Relationships>
</file>

<file path=ppt/slides/_rels/slide15.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2.xml"/><Relationship Id="rId7" Type="http://schemas.openxmlformats.org/officeDocument/2006/relationships/slide" Target="slide7.xml"/><Relationship Id="rId12" Type="http://schemas.openxmlformats.org/officeDocument/2006/relationships/slide" Target="slide14.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3.xml"/><Relationship Id="rId5" Type="http://schemas.openxmlformats.org/officeDocument/2006/relationships/slide" Target="slide15.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2.xml"/><Relationship Id="rId7" Type="http://schemas.openxmlformats.org/officeDocument/2006/relationships/slide" Target="slide7.xml"/><Relationship Id="rId12" Type="http://schemas.openxmlformats.org/officeDocument/2006/relationships/slide" Target="slide14.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3.xml"/><Relationship Id="rId5" Type="http://schemas.openxmlformats.org/officeDocument/2006/relationships/slide" Target="slide15.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s>
</file>

<file path=ppt/slides/_rels/slide4.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2.xml"/><Relationship Id="rId7" Type="http://schemas.openxmlformats.org/officeDocument/2006/relationships/slide" Target="slide7.xml"/><Relationship Id="rId12" Type="http://schemas.openxmlformats.org/officeDocument/2006/relationships/slide" Target="slide14.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3.xml"/><Relationship Id="rId5" Type="http://schemas.openxmlformats.org/officeDocument/2006/relationships/slide" Target="slide15.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s>
</file>

<file path=ppt/slides/_rels/slide5.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8.xml"/><Relationship Id="rId3" Type="http://schemas.openxmlformats.org/officeDocument/2006/relationships/hyperlink" Target="http://www.google.co.uk/url?sa=i&amp;rct=j&amp;q=&amp;esrc=s&amp;frm=1&amp;source=images&amp;cd=&amp;cad=rja&amp;docid=X8-clDbDpblRIM&amp;tbnid=3ztFuTzYKZyOxM:&amp;ved=0CAUQjRw&amp;url=http://www.justskins.com/design/free-vector-garphics-editor/1369&amp;ei=-sYtUrjzE8O30QXWqoHIDw&amp;bvm=bv.51773540,d.ZGU&amp;psig=AFQjCNFOuTvAA9fr2ie0GgVIFYH38u-ucw&amp;ust=1378818165586781" TargetMode="External"/><Relationship Id="rId7" Type="http://schemas.openxmlformats.org/officeDocument/2006/relationships/slide" Target="slide4.xml"/><Relationship Id="rId12" Type="http://schemas.openxmlformats.org/officeDocument/2006/relationships/slide" Target="slide7.xml"/><Relationship Id="rId17" Type="http://schemas.openxmlformats.org/officeDocument/2006/relationships/slide" Target="slide14.xml"/><Relationship Id="rId2" Type="http://schemas.openxmlformats.org/officeDocument/2006/relationships/image" Target="../media/image2.png"/><Relationship Id="rId16" Type="http://schemas.openxmlformats.org/officeDocument/2006/relationships/slide" Target="slide13.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slide" Target="slide6.xml"/><Relationship Id="rId5" Type="http://schemas.openxmlformats.org/officeDocument/2006/relationships/hyperlink" Target="http://www.google.co.uk/url?sa=i&amp;rct=j&amp;q=&amp;esrc=s&amp;frm=1&amp;source=images&amp;cd=&amp;cad=rja&amp;docid=DgaSIuLoRZU6WM&amp;tbnid=kGXVmN11DfOUeM:&amp;ved=0CAUQjRw&amp;url=http://www.123freevectors.com/animals-free-vector-illustrator-graphics/&amp;ei=dcctUuuoEuLb0QWXloCADQ&amp;bvm=bv.51773540,d.ZGU&amp;psig=AFQjCNFOuTvAA9fr2ie0GgVIFYH38u-ucw&amp;ust=1378818165586781" TargetMode="External"/><Relationship Id="rId15" Type="http://schemas.openxmlformats.org/officeDocument/2006/relationships/slide" Target="slide11.xml"/><Relationship Id="rId10" Type="http://schemas.openxmlformats.org/officeDocument/2006/relationships/slide" Target="slide15.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0.xml"/></Relationships>
</file>

<file path=ppt/slides/_rels/slide6.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xml"/><Relationship Id="rId18" Type="http://schemas.openxmlformats.org/officeDocument/2006/relationships/slide" Target="slide14.xml"/><Relationship Id="rId3" Type="http://schemas.openxmlformats.org/officeDocument/2006/relationships/image" Target="../media/image5.png"/><Relationship Id="rId7" Type="http://schemas.openxmlformats.org/officeDocument/2006/relationships/image" Target="../media/image7.jpeg"/><Relationship Id="rId12" Type="http://schemas.openxmlformats.org/officeDocument/2006/relationships/slide" Target="slide6.xml"/><Relationship Id="rId17" Type="http://schemas.openxmlformats.org/officeDocument/2006/relationships/slide" Target="slide13.xml"/><Relationship Id="rId2" Type="http://schemas.openxmlformats.org/officeDocument/2006/relationships/hyperlink" Target="http://www.google.co.uk/url?sa=i&amp;source=images&amp;cd=&amp;cad=rja&amp;docid=3l1ppt5CmhbyrM&amp;tbnid=EK3vPM7aNWQFLM:&amp;ved=0CAgQjRwwAA&amp;url=http://robsgraphicscoursework.blogspot.com/2010/10/lossy-and-lossless-compressions.html&amp;ei=Z8spUruwDoer7Ab0nYHYDA&amp;psig=AFQjCNFTfRErj_93slN2M88tVf7TJAb5Uw&amp;ust=1378557159297400" TargetMode="External"/><Relationship Id="rId16"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zDc-h962_k3TSM&amp;tbnid=Bh-WiILS9IHnxM:&amp;ved=0CAUQjRw&amp;url=http://printproductionfaq.com/compression/&amp;ei=Tt0tUrHzOIKd0AX-yYCwBg&amp;bvm=bv.51773540,d.ZGU&amp;psig=AFQjCNHcGP1i4QdcrJNvNuWRLDNKKE60XA&amp;ust=1378823747648884" TargetMode="External"/><Relationship Id="rId11" Type="http://schemas.openxmlformats.org/officeDocument/2006/relationships/slide" Target="slide15.xml"/><Relationship Id="rId5" Type="http://schemas.openxmlformats.org/officeDocument/2006/relationships/image" Target="../media/image6.png"/><Relationship Id="rId15" Type="http://schemas.openxmlformats.org/officeDocument/2006/relationships/slide" Target="slide10.xml"/><Relationship Id="rId10" Type="http://schemas.openxmlformats.org/officeDocument/2006/relationships/slide" Target="slide5.xml"/><Relationship Id="rId4" Type="http://schemas.openxmlformats.org/officeDocument/2006/relationships/hyperlink" Target="http://www.google.co.uk/url?sa=i&amp;rct=j&amp;q=&amp;esrc=s&amp;frm=1&amp;source=images&amp;cd=&amp;cad=rja&amp;docid=oK1ztC3XM3HMvM&amp;tbnid=HA8QF42b-3t7-M:&amp;ved=0CAUQjRw&amp;url=http://encyclopedia2.thefreedictionary.com/data+compression&amp;ei=ytwtUvbsL-bw0gWIh4H4Dw&amp;bvm=bv.51773540,d.ZGU&amp;psig=AFQjCNHcGP1i4QdcrJNvNuWRLDNKKE60XA&amp;ust=1378823747648884" TargetMode="External"/><Relationship Id="rId9" Type="http://schemas.openxmlformats.org/officeDocument/2006/relationships/slide" Target="slide2.xml"/><Relationship Id="rId14" Type="http://schemas.openxmlformats.org/officeDocument/2006/relationships/slide" Target="slide8.xml"/></Relationships>
</file>

<file path=ppt/slides/_rels/slide7.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8.xml"/><Relationship Id="rId3" Type="http://schemas.openxmlformats.org/officeDocument/2006/relationships/hyperlink" Target="http://www.google.co.uk/url?sa=i&amp;rct=j&amp;q=&amp;esrc=s&amp;frm=1&amp;source=images&amp;cd=&amp;cad=rja&amp;docid=x90bEhBb9Xw46M&amp;tbnid=tZszM3B3QgW12M:&amp;ved=0CAUQjRw&amp;url=http://www.xaraxone.com/webxealot/workbook02/page_3.htm&amp;ei=xuMtUsC4CK2T0QXuooG4CQ&amp;bvm=bv.51773540,d.ZGU&amp;psig=AFQjCNFD4qJV0BsdV9E2dT3ZhDmDE19bqg&amp;ust=1378825527585478" TargetMode="External"/><Relationship Id="rId7" Type="http://schemas.openxmlformats.org/officeDocument/2006/relationships/slide" Target="slide4.xml"/><Relationship Id="rId12" Type="http://schemas.openxmlformats.org/officeDocument/2006/relationships/slide" Target="slide7.xml"/><Relationship Id="rId17" Type="http://schemas.openxmlformats.org/officeDocument/2006/relationships/slide" Target="slide14.xml"/><Relationship Id="rId2" Type="http://schemas.openxmlformats.org/officeDocument/2006/relationships/hyperlink" Target="http://www.cruxcreative.com/rgb-vs-cmyk-when-to-use-which-and-why/" TargetMode="External"/><Relationship Id="rId16" Type="http://schemas.openxmlformats.org/officeDocument/2006/relationships/slide" Target="slide13.xml"/><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slide" Target="slide6.xml"/><Relationship Id="rId5" Type="http://schemas.openxmlformats.org/officeDocument/2006/relationships/hyperlink" Target="http://www.google.co.uk/url?sa=i&amp;rct=j&amp;q=&amp;esrc=s&amp;frm=1&amp;source=images&amp;cd=&amp;cad=rja&amp;docid=J_vaY0jrSNj8qM&amp;tbnid=Du-QamxxXl6tqM:&amp;ved=0CAUQjRw&amp;url=http://shandabrotz.blog.widyatama.ac.id/2012/03/16/pengantar-multimedia/&amp;ei=GuQtUpi3FeOy0QXn9IHgAg&amp;bvm=bv.51773540,d.ZGU&amp;psig=AFQjCNETGeoF_C0xZ2_gRCleCZ7uzLcjzA&amp;ust=1378825617569976" TargetMode="External"/><Relationship Id="rId15" Type="http://schemas.openxmlformats.org/officeDocument/2006/relationships/slide" Target="slide11.xml"/><Relationship Id="rId10" Type="http://schemas.openxmlformats.org/officeDocument/2006/relationships/slide" Target="slide15.xml"/><Relationship Id="rId4" Type="http://schemas.openxmlformats.org/officeDocument/2006/relationships/image" Target="../media/image8.jpeg"/><Relationship Id="rId9" Type="http://schemas.openxmlformats.org/officeDocument/2006/relationships/slide" Target="slide5.xml"/><Relationship Id="rId14" Type="http://schemas.openxmlformats.org/officeDocument/2006/relationships/slide" Target="slide10.xml"/></Relationships>
</file>

<file path=ppt/slides/_rels/slide8.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xml"/><Relationship Id="rId18" Type="http://schemas.openxmlformats.org/officeDocument/2006/relationships/slide" Target="slide14.xml"/><Relationship Id="rId3" Type="http://schemas.openxmlformats.org/officeDocument/2006/relationships/image" Target="../media/image10.jpeg"/><Relationship Id="rId7" Type="http://schemas.openxmlformats.org/officeDocument/2006/relationships/image" Target="../media/image12.jpeg"/><Relationship Id="rId12" Type="http://schemas.openxmlformats.org/officeDocument/2006/relationships/slide" Target="slide6.xml"/><Relationship Id="rId17" Type="http://schemas.openxmlformats.org/officeDocument/2006/relationships/slide" Target="slide13.xml"/><Relationship Id="rId2" Type="http://schemas.openxmlformats.org/officeDocument/2006/relationships/hyperlink" Target="http://www.3dworldmag.com/tag/arch-viz/" TargetMode="External"/><Relationship Id="rId16"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t5IcBGXcFz7YdM&amp;tbnid=gu8T2vBL8ZiR5M:&amp;ved=0CAUQjRw&amp;url=http://www.maptek.com/about_maptek/gallery.html&amp;ei=Q_EtUrXmBOSo0QWGtICIAw&amp;bvm=bv.51773540,d.ZGU&amp;psig=AFQjCNEDG1SLOOWEreTPoq_IBvoL4IJnMQ&amp;ust=1378828979801780" TargetMode="External"/><Relationship Id="rId11" Type="http://schemas.openxmlformats.org/officeDocument/2006/relationships/slide" Target="slide15.xml"/><Relationship Id="rId5" Type="http://schemas.openxmlformats.org/officeDocument/2006/relationships/image" Target="../media/image11.gif"/><Relationship Id="rId15" Type="http://schemas.openxmlformats.org/officeDocument/2006/relationships/slide" Target="slide10.xml"/><Relationship Id="rId10" Type="http://schemas.openxmlformats.org/officeDocument/2006/relationships/slide" Target="slide5.xml"/><Relationship Id="rId4" Type="http://schemas.openxmlformats.org/officeDocument/2006/relationships/hyperlink" Target="http://www.google.co.uk/url?sa=i&amp;rct=j&amp;q=&amp;esrc=s&amp;frm=1&amp;source=images&amp;cd=&amp;cad=rja&amp;docid=gwCW30vZRswZyM&amp;tbnid=iIdJaG5ll3E5-M:&amp;ved=0CAUQjRw&amp;url=http://gotprint.net/gotprint/showStaticPage.do?page=preparing_files.html&amp;ei=_PAtUuP9MYf80QWB_oHYBA&amp;bvm=bv.51773540,d.ZGU&amp;psig=AFQjCNHKRF1xyz2Qe4geuY9jPKkydN1iSg&amp;ust=1378828882825465" TargetMode="External"/><Relationship Id="rId9" Type="http://schemas.openxmlformats.org/officeDocument/2006/relationships/slide" Target="slide2.xml"/><Relationship Id="rId14" Type="http://schemas.openxmlformats.org/officeDocument/2006/relationships/slide" Target="slide8.xml"/></Relationships>
</file>

<file path=ppt/slides/_rels/slide9.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2.xml"/><Relationship Id="rId7" Type="http://schemas.openxmlformats.org/officeDocument/2006/relationships/slide" Target="slide7.xml"/><Relationship Id="rId12" Type="http://schemas.openxmlformats.org/officeDocument/2006/relationships/slide" Target="slide14.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3.xml"/><Relationship Id="rId5" Type="http://schemas.openxmlformats.org/officeDocument/2006/relationships/slide" Target="slide15.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dirty="0" smtClean="0"/>
              <a:t>Unit 27</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5400" dirty="0" smtClean="0"/>
              <a:t> DIGITAL GRAPHICS</a:t>
            </a:r>
          </a:p>
          <a:p>
            <a:r>
              <a:rPr lang="en-GB" sz="5400" dirty="0" smtClean="0"/>
              <a:t> </a:t>
            </a:r>
            <a:r>
              <a:rPr lang="en-GB" sz="3600" dirty="0" smtClean="0"/>
              <a:t>M/601/6630</a:t>
            </a:r>
            <a:endParaRPr lang="en-GB" sz="3600" dirty="0"/>
          </a:p>
        </p:txBody>
      </p:sp>
      <p:sp>
        <p:nvSpPr>
          <p:cNvPr id="4" name="TextBox 3"/>
          <p:cNvSpPr txBox="1"/>
          <p:nvPr/>
        </p:nvSpPr>
        <p:spPr>
          <a:xfrm>
            <a:off x="1837217" y="4005064"/>
            <a:ext cx="7127271" cy="1077218"/>
          </a:xfrm>
          <a:prstGeom prst="rect">
            <a:avLst/>
          </a:prstGeom>
          <a:noFill/>
        </p:spPr>
        <p:txBody>
          <a:bodyPr wrap="none" rtlCol="0">
            <a:spAutoFit/>
          </a:bodyPr>
          <a:lstStyle/>
          <a:p>
            <a:pPr algn="r"/>
            <a:r>
              <a:rPr lang="en-GB" sz="3200" b="1" smtClean="0"/>
              <a:t>LO2 </a:t>
            </a:r>
            <a:r>
              <a:rPr lang="en-GB" sz="3200" b="1" dirty="0" smtClean="0"/>
              <a:t>- </a:t>
            </a:r>
            <a:r>
              <a:rPr lang="en-GB" sz="3200" dirty="0"/>
              <a:t>Understand types of </a:t>
            </a:r>
            <a:r>
              <a:rPr lang="en-GB" sz="3200" dirty="0" smtClean="0"/>
              <a:t>graphic</a:t>
            </a:r>
            <a:br>
              <a:rPr lang="en-GB" sz="3200" dirty="0" smtClean="0"/>
            </a:br>
            <a:r>
              <a:rPr lang="en-GB" sz="3200" dirty="0" smtClean="0"/>
              <a:t>images </a:t>
            </a:r>
            <a:r>
              <a:rPr lang="en-GB" sz="3200" dirty="0"/>
              <a:t>and graphical file formats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6254070" cy="5472607"/>
          </a:xfrm>
        </p:spPr>
        <p:txBody>
          <a:bodyPr>
            <a:noAutofit/>
          </a:bodyPr>
          <a:lstStyle/>
          <a:p>
            <a:pPr marL="261938" indent="-255588"/>
            <a:r>
              <a:rPr lang="en-GB" sz="1250" b="1" dirty="0" smtClean="0"/>
              <a:t>File </a:t>
            </a:r>
            <a:r>
              <a:rPr lang="en-GB" sz="1250" b="1" dirty="0"/>
              <a:t>management </a:t>
            </a:r>
            <a:r>
              <a:rPr lang="en-GB" sz="1250" dirty="0" smtClean="0"/>
              <a:t>and file storage is vital for the workings of graphic formatting. Photoshop needs backup storage to save its temporary files, the larger that storage capacity is, the quicker the program can function. </a:t>
            </a:r>
            <a:r>
              <a:rPr lang="en-GB" sz="1250" dirty="0" smtClean="0"/>
              <a:t>This is called the </a:t>
            </a:r>
            <a:r>
              <a:rPr lang="en-GB" sz="1250" b="1" dirty="0" smtClean="0"/>
              <a:t>cache</a:t>
            </a:r>
            <a:r>
              <a:rPr lang="en-GB" sz="1250" dirty="0" smtClean="0"/>
              <a:t>, without it the program stores all of the image in memory, each layer as an independent jpeg layer that adds to the file size before saving. The cache also hides the information under each layer out of memory so the program functions faster. It is like holding a deck of cards and showing five of them, the other 47 are in there and in an order but until you look, there is no need to keep that is current memory. So the cache saves that information until you need it.</a:t>
            </a:r>
          </a:p>
          <a:p>
            <a:pPr marL="261938" indent="-255588"/>
            <a:r>
              <a:rPr lang="en-GB" sz="1250" b="1" dirty="0" smtClean="0"/>
              <a:t>Stored size </a:t>
            </a:r>
            <a:r>
              <a:rPr lang="en-GB" sz="1250" dirty="0" smtClean="0"/>
              <a:t>is also important, an uncompressed Photoshop file that is multi-layered can be several MB in size, the more layers the larger the file, the longer it takes to open and the longer it takes to transfer. Setting the stored location on a faster drive like an SSD and the program on the Master Hard Drive speeds up loading simply because an SSD drive loads faster which is why most professionals use them for file storage. This is called the </a:t>
            </a:r>
            <a:r>
              <a:rPr lang="en-GB" sz="1250" b="1" dirty="0" smtClean="0"/>
              <a:t>Scratch Disk</a:t>
            </a:r>
            <a:r>
              <a:rPr lang="en-GB" sz="1250" dirty="0" smtClean="0"/>
              <a:t>.</a:t>
            </a:r>
          </a:p>
          <a:p>
            <a:pPr marL="261938" indent="-255588"/>
            <a:r>
              <a:rPr lang="en-GB" sz="1250" dirty="0" smtClean="0"/>
              <a:t>Also finding is it important, proper folders, proper file names, proper names for layers, all of them make the opening and using of an image better.</a:t>
            </a:r>
          </a:p>
          <a:p>
            <a:pPr marL="261938" indent="-255588"/>
            <a:r>
              <a:rPr lang="en-GB" sz="1250" b="1" dirty="0" smtClean="0"/>
              <a:t>P2.5 </a:t>
            </a:r>
            <a:r>
              <a:rPr lang="en-GB" sz="1250" b="1" dirty="0"/>
              <a:t>– Task </a:t>
            </a:r>
            <a:r>
              <a:rPr lang="en-GB" sz="1250" b="1" dirty="0" smtClean="0"/>
              <a:t>05</a:t>
            </a:r>
            <a:r>
              <a:rPr lang="en-GB" sz="1250" dirty="0" smtClean="0"/>
              <a:t> </a:t>
            </a:r>
            <a:r>
              <a:rPr lang="en-GB" sz="1250" dirty="0"/>
              <a:t>– </a:t>
            </a:r>
            <a:r>
              <a:rPr lang="en-GB" sz="1250" dirty="0" smtClean="0"/>
              <a:t>Discuss the range of issues involved in deciding the file type and management of images and how this can impact on working with </a:t>
            </a:r>
            <a:r>
              <a:rPr lang="en-GB" sz="1250" dirty="0"/>
              <a:t>chosen examples</a:t>
            </a:r>
            <a:r>
              <a:rPr lang="en-GB" sz="1250" dirty="0" smtClean="0"/>
              <a:t>.</a:t>
            </a:r>
            <a:endParaRPr lang="en-GB" sz="1250" dirty="0"/>
          </a:p>
        </p:txBody>
      </p:sp>
      <p:sp>
        <p:nvSpPr>
          <p:cNvPr id="3" name="Title 2"/>
          <p:cNvSpPr>
            <a:spLocks noGrp="1"/>
          </p:cNvSpPr>
          <p:nvPr>
            <p:ph type="title"/>
          </p:nvPr>
        </p:nvSpPr>
        <p:spPr/>
        <p:txBody>
          <a:bodyPr>
            <a:normAutofit/>
          </a:bodyPr>
          <a:lstStyle/>
          <a:p>
            <a:r>
              <a:rPr lang="en-GB" sz="2400" dirty="0"/>
              <a:t>LO2 Understand types of graphic images and graphical file formats </a:t>
            </a:r>
            <a:r>
              <a:rPr lang="en-GB" sz="2400" dirty="0"/>
              <a:t>- Differing graphic formats </a:t>
            </a:r>
            <a:endParaRPr lang="en-GB" sz="2400" dirty="0"/>
          </a:p>
        </p:txBody>
      </p:sp>
      <p:pic>
        <p:nvPicPr>
          <p:cNvPr id="1026" name="Picture 2" descr="http://macperformanceguide.com/images/PhotoshopCS5/prefs-performance-cache.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5589" y="836713"/>
            <a:ext cx="2541637" cy="23443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blogs.adobe.com/crawlspace/files/2011/05/ScratchDisks.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5590" y="3429000"/>
            <a:ext cx="2541636" cy="150909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 name="Table 15"/>
          <p:cNvGraphicFramePr>
            <a:graphicFrameLocks noGrp="1"/>
          </p:cNvGraphicFramePr>
          <p:nvPr>
            <p:extLst>
              <p:ext uri="{D42A27DB-BD31-4B8C-83A1-F6EECF244321}">
                <p14:modId xmlns:p14="http://schemas.microsoft.com/office/powerpoint/2010/main" val="2186484656"/>
              </p:ext>
            </p:extLst>
          </p:nvPr>
        </p:nvGraphicFramePr>
        <p:xfrm>
          <a:off x="673799" y="5733256"/>
          <a:ext cx="8135190" cy="609600"/>
        </p:xfrm>
        <a:graphic>
          <a:graphicData uri="http://schemas.openxmlformats.org/drawingml/2006/table">
            <a:tbl>
              <a:tblPr firstRow="1" bandRow="1">
                <a:tableStyleId>{5C22544A-7EE6-4342-B048-85BDC9FD1C3A}</a:tableStyleId>
              </a:tblPr>
              <a:tblGrid>
                <a:gridCol w="2950614"/>
                <a:gridCol w="2472846"/>
                <a:gridCol w="2711730"/>
              </a:tblGrid>
              <a:tr h="262828">
                <a:tc>
                  <a:txBody>
                    <a:bodyPr/>
                    <a:lstStyle/>
                    <a:p>
                      <a:pPr algn="ctr"/>
                      <a:r>
                        <a:rPr lang="en-GB" sz="1400" b="1" dirty="0" smtClean="0"/>
                        <a:t>File Format</a:t>
                      </a:r>
                      <a:endParaRPr lang="en-GB" sz="1400" b="1" dirty="0"/>
                    </a:p>
                  </a:txBody>
                  <a:tcPr/>
                </a:tc>
                <a:tc>
                  <a:txBody>
                    <a:bodyPr/>
                    <a:lstStyle/>
                    <a:p>
                      <a:pPr algn="ctr"/>
                      <a:r>
                        <a:rPr lang="en-GB" sz="1400" b="1" dirty="0" smtClean="0"/>
                        <a:t>File Size</a:t>
                      </a:r>
                      <a:endParaRPr lang="en-GB" sz="1400" b="1" dirty="0"/>
                    </a:p>
                  </a:txBody>
                  <a:tcPr/>
                </a:tc>
                <a:tc>
                  <a:txBody>
                    <a:bodyPr/>
                    <a:lstStyle/>
                    <a:p>
                      <a:pPr algn="ctr"/>
                      <a:r>
                        <a:rPr lang="en-GB" sz="1400" dirty="0" smtClean="0"/>
                        <a:t>File Conversion</a:t>
                      </a:r>
                      <a:endParaRPr lang="en-GB" sz="1400" dirty="0"/>
                    </a:p>
                  </a:txBody>
                  <a:tcPr/>
                </a:tc>
              </a:tr>
              <a:tr h="262828">
                <a:tc>
                  <a:txBody>
                    <a:bodyPr/>
                    <a:lstStyle/>
                    <a:p>
                      <a:pPr algn="ctr"/>
                      <a:r>
                        <a:rPr lang="en-GB" sz="1400" b="1" dirty="0" smtClean="0"/>
                        <a:t>File Management</a:t>
                      </a:r>
                      <a:endParaRPr lang="en-GB" sz="1400" b="1" dirty="0"/>
                    </a:p>
                  </a:txBody>
                  <a:tcPr/>
                </a:tc>
                <a:tc gridSpan="2">
                  <a:txBody>
                    <a:bodyPr/>
                    <a:lstStyle/>
                    <a:p>
                      <a:pPr algn="ctr"/>
                      <a:r>
                        <a:rPr lang="en-GB" sz="1400" b="1" dirty="0" smtClean="0"/>
                        <a:t>Stored Size</a:t>
                      </a:r>
                      <a:endParaRPr lang="en-GB" sz="1400" b="1" dirty="0"/>
                    </a:p>
                  </a:txBody>
                  <a:tcPr/>
                </a:tc>
                <a:tc hMerge="1">
                  <a:txBody>
                    <a:bodyPr/>
                    <a:lstStyle/>
                    <a:p>
                      <a:endParaRPr lang="en-GB" dirty="0"/>
                    </a:p>
                  </a:txBody>
                  <a:tcPr/>
                </a:tc>
              </a:tr>
            </a:tbl>
          </a:graphicData>
        </a:graphic>
      </p:graphicFrame>
      <p:sp>
        <p:nvSpPr>
          <p:cNvPr id="19" name="Round Same Side Corner Rectangle 18">
            <a:hlinkClick r:id="rId6"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20" name="Round Same Side Corner Rectangle 19">
            <a:hlinkClick r:id="rId7"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21" name="Round Same Side Corner Rectangle 20">
            <a:hlinkClick r:id="rId8"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22" name="Round Same Side Corner Rectangle 21">
            <a:hlinkClick r:id="rId9"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23" name="Round Same Side Corner Rectangle 22">
            <a:hlinkClick r:id="rId8"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4" name="Round Same Side Corner Rectangle 23">
            <a:hlinkClick r:id="rId10"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5" name="Round Same Side Corner Rectangle 24">
            <a:hlinkClick r:id="rId11"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6" name="Round Same Side Corner Rectangle 25">
            <a:hlinkClick r:id="rId12"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7" name="Round Same Side Corner Rectangle 26">
            <a:hlinkClick r:id="rId13" action="ppaction://hlinksldjump"/>
          </p:cNvPr>
          <p:cNvSpPr/>
          <p:nvPr/>
        </p:nvSpPr>
        <p:spPr>
          <a:xfrm>
            <a:off x="5749506" y="6569968"/>
            <a:ext cx="50405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5</a:t>
            </a:r>
            <a:endParaRPr lang="en-GB" sz="1600" b="1" dirty="0">
              <a:solidFill>
                <a:schemeClr val="tx1"/>
              </a:solidFill>
              <a:latin typeface="Calibri" pitchFamily="34" charset="0"/>
              <a:cs typeface="Calibri" pitchFamily="34" charset="0"/>
            </a:endParaRPr>
          </a:p>
        </p:txBody>
      </p:sp>
      <p:sp>
        <p:nvSpPr>
          <p:cNvPr id="28" name="Round Same Side Corner Rectangle 27">
            <a:hlinkClick r:id="rId14"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9" name="Round Same Side Corner Rectangle 28">
            <a:hlinkClick r:id="rId15"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30" name="Round Same Side Corner Rectangle 29">
            <a:hlinkClick r:id="rId16"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7851255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6002042" cy="5328592"/>
          </a:xfrm>
        </p:spPr>
        <p:txBody>
          <a:bodyPr>
            <a:noAutofit/>
          </a:bodyPr>
          <a:lstStyle/>
          <a:p>
            <a:pPr marL="261938" indent="-255588"/>
            <a:r>
              <a:rPr lang="en-GB" sz="1350" dirty="0"/>
              <a:t>When you </a:t>
            </a:r>
            <a:r>
              <a:rPr lang="en-GB" sz="1350" dirty="0" smtClean="0"/>
              <a:t>select the compression level for a picture file, </a:t>
            </a:r>
            <a:r>
              <a:rPr lang="en-GB" sz="1350" dirty="0"/>
              <a:t>you are saving your </a:t>
            </a:r>
            <a:r>
              <a:rPr lang="en-GB" sz="1350" dirty="0" smtClean="0"/>
              <a:t>picture </a:t>
            </a:r>
            <a:r>
              <a:rPr lang="en-GB" sz="1350" dirty="0"/>
              <a:t>into a specific "</a:t>
            </a:r>
            <a:r>
              <a:rPr lang="en-GB" sz="1350" i="1" dirty="0"/>
              <a:t>format</a:t>
            </a:r>
            <a:r>
              <a:rPr lang="en-GB" sz="1350" dirty="0"/>
              <a:t>" much like you can do with a Word document or a digital image. A Word document can be encoded in .RTF or in .TXT, just like an image can be encoded in .JPG or .BMP formats. Obviously, different types of encodings are good for different applications and devices.</a:t>
            </a:r>
          </a:p>
          <a:p>
            <a:pPr marL="261938" indent="-255588"/>
            <a:r>
              <a:rPr lang="en-GB" sz="1350" dirty="0" smtClean="0"/>
              <a:t>Uploading to the internet, emailing, sending to large or small print </a:t>
            </a:r>
            <a:r>
              <a:rPr lang="en-GB" sz="1350" dirty="0"/>
              <a:t>and archiving all require different </a:t>
            </a:r>
            <a:r>
              <a:rPr lang="en-GB" sz="1350" dirty="0" smtClean="0"/>
              <a:t>levels of Jpeg Compression settings </a:t>
            </a:r>
            <a:r>
              <a:rPr lang="en-GB" sz="1350" dirty="0"/>
              <a:t>while your computer browser, an iPhone and your </a:t>
            </a:r>
            <a:r>
              <a:rPr lang="en-GB" sz="1350" dirty="0" smtClean="0"/>
              <a:t>selected art package </a:t>
            </a:r>
            <a:r>
              <a:rPr lang="en-GB" sz="1350" dirty="0"/>
              <a:t>have all different </a:t>
            </a:r>
            <a:r>
              <a:rPr lang="en-GB" sz="1350" dirty="0" smtClean="0"/>
              <a:t>display </a:t>
            </a:r>
            <a:r>
              <a:rPr lang="en-GB" sz="1350" dirty="0"/>
              <a:t>expectations. And this is why knowing a bit about </a:t>
            </a:r>
            <a:r>
              <a:rPr lang="en-GB" sz="1350" dirty="0" smtClean="0"/>
              <a:t>your client needs when it come to  picture compression is vital to the final output. </a:t>
            </a:r>
            <a:r>
              <a:rPr lang="en-GB" sz="1350" dirty="0"/>
              <a:t>Therefor choosing where to store and demonstrate your </a:t>
            </a:r>
            <a:r>
              <a:rPr lang="en-GB" sz="1350" dirty="0" smtClean="0"/>
              <a:t>images </a:t>
            </a:r>
            <a:r>
              <a:rPr lang="en-GB" sz="1350" dirty="0"/>
              <a:t>will have an impact on the codes and compression technologies used to save your file.</a:t>
            </a:r>
          </a:p>
          <a:p>
            <a:pPr marL="261938" indent="-255588"/>
            <a:r>
              <a:rPr lang="en-GB" sz="1350" dirty="0" smtClean="0"/>
              <a:t>JPEG compression works by selecting an area that is similar to another area and repeating it rather than storing every bit of digital information in that area. Level 10 means no compression, an image that is exact. Level 9 it looks at one step removed from the colour range and repeats it through the image for areas that are very similar, level 8 takes more area and so on. By the time it reaches level 1, all blues will be blue, all reds will be red etc.</a:t>
            </a:r>
          </a:p>
          <a:p>
            <a:pPr marL="261938" indent="-255588"/>
            <a:r>
              <a:rPr lang="en-GB" sz="1350" b="1" dirty="0" smtClean="0"/>
              <a:t>P2.6 </a:t>
            </a:r>
            <a:r>
              <a:rPr lang="en-GB" sz="1350" b="1" dirty="0"/>
              <a:t>– Task </a:t>
            </a:r>
            <a:r>
              <a:rPr lang="en-GB" sz="1350" b="1" dirty="0" smtClean="0"/>
              <a:t>06</a:t>
            </a:r>
            <a:r>
              <a:rPr lang="en-GB" sz="1350" dirty="0" smtClean="0"/>
              <a:t> </a:t>
            </a:r>
            <a:r>
              <a:rPr lang="en-GB" sz="1350" dirty="0"/>
              <a:t>– </a:t>
            </a:r>
            <a:r>
              <a:rPr lang="en-GB" sz="1350" dirty="0" smtClean="0"/>
              <a:t>Discuss the purpose and need for consideration using compression techniques </a:t>
            </a:r>
            <a:r>
              <a:rPr lang="en-GB" sz="1350" dirty="0"/>
              <a:t>with chosen examples</a:t>
            </a:r>
            <a:r>
              <a:rPr lang="en-GB" sz="1350" dirty="0" smtClean="0"/>
              <a:t>.</a:t>
            </a:r>
            <a:endParaRPr lang="en-GB" sz="1350" dirty="0"/>
          </a:p>
        </p:txBody>
      </p:sp>
      <p:sp>
        <p:nvSpPr>
          <p:cNvPr id="3" name="Title 2"/>
          <p:cNvSpPr>
            <a:spLocks noGrp="1"/>
          </p:cNvSpPr>
          <p:nvPr>
            <p:ph type="title"/>
          </p:nvPr>
        </p:nvSpPr>
        <p:spPr/>
        <p:txBody>
          <a:bodyPr>
            <a:normAutofit/>
          </a:bodyPr>
          <a:lstStyle/>
          <a:p>
            <a:r>
              <a:rPr lang="en-GB" sz="2400" dirty="0"/>
              <a:t>LO2 Understand types of graphic images and graphical file formats </a:t>
            </a:r>
            <a:r>
              <a:rPr lang="en-GB" sz="2400" dirty="0" smtClean="0"/>
              <a:t>– Compression Techniques</a:t>
            </a:r>
            <a:endParaRPr lang="en-GB" sz="2400" dirty="0"/>
          </a:p>
        </p:txBody>
      </p:sp>
      <p:pic>
        <p:nvPicPr>
          <p:cNvPr id="2050" name="Picture 2" descr="http://www.popphoto.com/files/_images/Megabytes-Megapixels-JPEG-Compression-and-File-Size-Confusion.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716" r="8929"/>
          <a:stretch/>
        </p:blipFill>
        <p:spPr bwMode="auto">
          <a:xfrm>
            <a:off x="6243858" y="3717032"/>
            <a:ext cx="2625898" cy="194421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artzstudio.com/files/sfw-droplet/sfw-jpeg.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5591" y="764704"/>
            <a:ext cx="2364166" cy="2673882"/>
          </a:xfrm>
          <a:prstGeom prst="rect">
            <a:avLst/>
          </a:prstGeom>
          <a:noFill/>
          <a:extLst>
            <a:ext uri="{909E8E84-426E-40DD-AFC4-6F175D3DCCD1}">
              <a14:hiddenFill xmlns:a14="http://schemas.microsoft.com/office/drawing/2010/main">
                <a:solidFill>
                  <a:srgbClr val="FFFFFF"/>
                </a:solidFill>
              </a14:hiddenFill>
            </a:ext>
          </a:extLst>
        </p:spPr>
      </p:pic>
      <p:sp>
        <p:nvSpPr>
          <p:cNvPr id="20" name="Round Same Side Corner Rectangle 19">
            <a:hlinkClick r:id="rId6"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21" name="Round Same Side Corner Rectangle 20">
            <a:hlinkClick r:id="rId7"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22" name="Round Same Side Corner Rectangle 21">
            <a:hlinkClick r:id="rId8"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23" name="Round Same Side Corner Rectangle 22">
            <a:hlinkClick r:id="rId9"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24" name="Round Same Side Corner Rectangle 23">
            <a:hlinkClick r:id="rId8"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5" name="Round Same Side Corner Rectangle 24">
            <a:hlinkClick r:id="rId10"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6" name="Round Same Side Corner Rectangle 25">
            <a:hlinkClick r:id="rId11"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7" name="Round Same Side Corner Rectangle 26">
            <a:hlinkClick r:id="rId12"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8" name="Round Same Side Corner Rectangle 27">
            <a:hlinkClick r:id="rId13"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9" name="Round Same Side Corner Rectangle 28">
            <a:hlinkClick r:id="rId14" action="ppaction://hlinksldjump"/>
          </p:cNvPr>
          <p:cNvSpPr/>
          <p:nvPr/>
        </p:nvSpPr>
        <p:spPr>
          <a:xfrm>
            <a:off x="6253562" y="6569968"/>
            <a:ext cx="50405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6</a:t>
            </a:r>
            <a:endParaRPr lang="en-GB" sz="1600" b="1" dirty="0">
              <a:solidFill>
                <a:schemeClr val="tx1"/>
              </a:solidFill>
              <a:latin typeface="Calibri" pitchFamily="34" charset="0"/>
              <a:cs typeface="Calibri" pitchFamily="34" charset="0"/>
            </a:endParaRPr>
          </a:p>
        </p:txBody>
      </p:sp>
      <p:sp>
        <p:nvSpPr>
          <p:cNvPr id="30" name="Round Same Side Corner Rectangle 29">
            <a:hlinkClick r:id="rId15"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31" name="Round Same Side Corner Rectangle 30">
            <a:hlinkClick r:id="rId16"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324523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Autofit/>
          </a:bodyPr>
          <a:lstStyle/>
          <a:p>
            <a:pPr marL="265113" indent="-265113"/>
            <a:r>
              <a:rPr lang="en-GB" sz="1760" dirty="0" smtClean="0"/>
              <a:t>The purpose of where a graphic is due to end up is important, there are different considerations necessary for the final output that have an impact on the final quality and format.</a:t>
            </a:r>
          </a:p>
          <a:p>
            <a:pPr marL="354013" lvl="1" indent="-177800"/>
            <a:r>
              <a:rPr lang="en-GB" sz="1760" b="1" dirty="0" smtClean="0"/>
              <a:t>Use </a:t>
            </a:r>
            <a:r>
              <a:rPr lang="en-GB" sz="1760" b="1" dirty="0"/>
              <a:t>on web </a:t>
            </a:r>
            <a:r>
              <a:rPr lang="en-GB" sz="1760" dirty="0" smtClean="0"/>
              <a:t>– these are usually stored on a page as either Jpeg or Gif depending how large they are. A gif file is small, and sometimes animated, usually 16 colours with little compression because the size is already small. Jpegs are the larger image but a file that is too large will take time to load for the intended user, too long and they go elsewhere. The more images on a page the longer it takes to load.</a:t>
            </a:r>
            <a:endParaRPr lang="en-GB" sz="1760" dirty="0"/>
          </a:p>
          <a:p>
            <a:pPr marL="354013" lvl="1" indent="-177800"/>
            <a:r>
              <a:rPr lang="en-GB" sz="1760" b="1" dirty="0"/>
              <a:t>U</a:t>
            </a:r>
            <a:r>
              <a:rPr lang="en-GB" sz="1760" b="1" dirty="0" smtClean="0"/>
              <a:t>se </a:t>
            </a:r>
            <a:r>
              <a:rPr lang="en-GB" sz="1760" b="1" dirty="0"/>
              <a:t>on mobile phones </a:t>
            </a:r>
            <a:r>
              <a:rPr lang="en-GB" sz="1760" dirty="0"/>
              <a:t>– </a:t>
            </a:r>
            <a:r>
              <a:rPr lang="en-GB" sz="1760" dirty="0" smtClean="0"/>
              <a:t>icons are small and though they often have detail they do not need much. The smaller the file size the quicker the file loads. They do not need to be more than 1.5cm</a:t>
            </a:r>
            <a:r>
              <a:rPr lang="en-GB" sz="1760" baseline="30000" dirty="0" smtClean="0"/>
              <a:t>2</a:t>
            </a:r>
            <a:r>
              <a:rPr lang="en-GB" sz="1760" dirty="0" smtClean="0"/>
              <a:t> therefor much of the detail will be lost anyway. Using an image to replace an icon is a waste of time and file size.</a:t>
            </a:r>
            <a:endParaRPr lang="en-GB" sz="1760" dirty="0"/>
          </a:p>
          <a:p>
            <a:pPr marL="354013" lvl="1" indent="-177800"/>
            <a:r>
              <a:rPr lang="en-GB" sz="1760" b="1" dirty="0"/>
              <a:t>U</a:t>
            </a:r>
            <a:r>
              <a:rPr lang="en-GB" sz="1760" b="1" dirty="0" smtClean="0"/>
              <a:t>se </a:t>
            </a:r>
            <a:r>
              <a:rPr lang="en-GB" sz="1760" b="1" dirty="0"/>
              <a:t>in interactive media </a:t>
            </a:r>
            <a:r>
              <a:rPr lang="en-GB" sz="1760" dirty="0"/>
              <a:t>– games, interactive TV, DVD/Blu-Ray menus </a:t>
            </a:r>
            <a:r>
              <a:rPr lang="en-GB" sz="1760" dirty="0" smtClean="0"/>
              <a:t>– These have to be richer, more detailer, better quality. They will be Jpeg and will be saved in a format that is appropriate in size, dimensions (4x3, 16x9) and quality (Blu-Ray vs. TV standard), probably with little compression.</a:t>
            </a:r>
            <a:endParaRPr lang="en-GB" sz="1760" dirty="0"/>
          </a:p>
        </p:txBody>
      </p:sp>
      <p:sp>
        <p:nvSpPr>
          <p:cNvPr id="3" name="Title 2"/>
          <p:cNvSpPr>
            <a:spLocks noGrp="1"/>
          </p:cNvSpPr>
          <p:nvPr>
            <p:ph type="title"/>
          </p:nvPr>
        </p:nvSpPr>
        <p:spPr/>
        <p:txBody>
          <a:bodyPr>
            <a:normAutofit/>
          </a:bodyPr>
          <a:lstStyle/>
          <a:p>
            <a:r>
              <a:rPr lang="en-GB" sz="2400" dirty="0"/>
              <a:t>LO2 Understand types of graphic images and graphical file formats </a:t>
            </a:r>
            <a:r>
              <a:rPr lang="en-GB" sz="2400" dirty="0"/>
              <a:t>- Differing uses of graphics </a:t>
            </a:r>
            <a:r>
              <a:rPr lang="en-GB" sz="2400" dirty="0" smtClean="0"/>
              <a:t>- Online</a:t>
            </a:r>
            <a:endParaRPr lang="en-GB" sz="2400" dirty="0"/>
          </a:p>
        </p:txBody>
      </p:sp>
      <p:sp>
        <p:nvSpPr>
          <p:cNvPr id="16" name="Round Same Side Corner Rectangle 15">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17" name="Round Same Side Corner Rectangle 16">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8" name="Round Same Side Corner Rectangle 17">
            <a:hlinkClick r:id="rId4"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19" name="Round Same Side Corner Rectangle 18">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20" name="Round Same Side Corner Rectangle 19">
            <a:hlinkClick r:id="rId4"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7"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5" name="Round Same Side Corner Rectangle 24">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6" name="Round Same Side Corner Rectangle 25">
            <a:hlinkClick r:id="rId11" action="ppaction://hlinksldjump"/>
          </p:cNvPr>
          <p:cNvSpPr/>
          <p:nvPr/>
        </p:nvSpPr>
        <p:spPr>
          <a:xfrm>
            <a:off x="6757618" y="6569968"/>
            <a:ext cx="50405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7</a:t>
            </a:r>
            <a:endParaRPr lang="en-GB" sz="1600" b="1" dirty="0">
              <a:solidFill>
                <a:schemeClr val="tx1"/>
              </a:solidFill>
              <a:latin typeface="Calibri" pitchFamily="34" charset="0"/>
              <a:cs typeface="Calibri" pitchFamily="34" charset="0"/>
            </a:endParaRPr>
          </a:p>
        </p:txBody>
      </p:sp>
      <p:sp>
        <p:nvSpPr>
          <p:cNvPr id="27" name="Round Same Side Corner Rectangle 26">
            <a:hlinkClick r:id="rId12"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3643241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a:bodyPr>
          <a:lstStyle/>
          <a:p>
            <a:r>
              <a:rPr lang="en-GB" sz="1450" dirty="0" smtClean="0"/>
              <a:t>Similarly Printed </a:t>
            </a:r>
            <a:r>
              <a:rPr lang="en-GB" sz="1450" dirty="0"/>
              <a:t>graphics </a:t>
            </a:r>
            <a:r>
              <a:rPr lang="en-GB" sz="1450" dirty="0" smtClean="0"/>
              <a:t>is an issue because the final output determines the company image. Displayed print tends to be richer, the colour range brighter, the quality of print higher in terms of DPI and lower compression levels. Magazines for instance are plate printed rather than laser or ink which means using separation technologies, usually CMYK plates. </a:t>
            </a:r>
            <a:endParaRPr lang="en-GB" sz="1450" dirty="0"/>
          </a:p>
          <a:p>
            <a:pPr lvl="1"/>
            <a:r>
              <a:rPr lang="en-GB" sz="1450" b="1" dirty="0" smtClean="0"/>
              <a:t>Advertising</a:t>
            </a:r>
            <a:r>
              <a:rPr lang="en-GB" sz="1450" dirty="0" smtClean="0"/>
              <a:t> – Posters, leaflets, flyers and banners all have different acceptability standards. Posters will be A3 upwards which means the file size and quality needs to be good, flyers are A5 so the quality can be reduced. </a:t>
            </a:r>
            <a:endParaRPr lang="en-GB" sz="1450" dirty="0"/>
          </a:p>
          <a:p>
            <a:pPr lvl="1"/>
            <a:r>
              <a:rPr lang="en-GB" sz="1450" b="1" dirty="0"/>
              <a:t>M</a:t>
            </a:r>
            <a:r>
              <a:rPr lang="en-GB" sz="1450" b="1" dirty="0" smtClean="0"/>
              <a:t>agazines </a:t>
            </a:r>
            <a:r>
              <a:rPr lang="en-GB" sz="1450" b="1" dirty="0"/>
              <a:t>and </a:t>
            </a:r>
            <a:r>
              <a:rPr lang="en-GB" sz="1450" b="1" dirty="0"/>
              <a:t>newspapers </a:t>
            </a:r>
            <a:r>
              <a:rPr lang="en-GB" sz="1450" dirty="0"/>
              <a:t>– In newspapers and magazines they will be very high quality prints, they will have a wide target audience and though the images may only be seen for an instant, they have to be perfect. Printing on </a:t>
            </a:r>
            <a:r>
              <a:rPr lang="en-GB" sz="1450" dirty="0" smtClean="0"/>
              <a:t>newspaper will degrade the image quality because of the paper density, newsprint soaks the ink in more and lowers the quality of the file but is mass produced and looked at less than magazines. </a:t>
            </a:r>
            <a:endParaRPr lang="en-GB" sz="1450" dirty="0"/>
          </a:p>
          <a:p>
            <a:pPr lvl="1"/>
            <a:r>
              <a:rPr lang="en-GB" sz="1450" b="1" dirty="0"/>
              <a:t>B</a:t>
            </a:r>
            <a:r>
              <a:rPr lang="en-GB" sz="1450" b="1" dirty="0" smtClean="0"/>
              <a:t>illboards </a:t>
            </a:r>
            <a:r>
              <a:rPr lang="en-GB" sz="1450" b="1" dirty="0"/>
              <a:t>and hoardings </a:t>
            </a:r>
            <a:r>
              <a:rPr lang="en-GB" sz="1450" dirty="0" smtClean="0"/>
              <a:t>– These will be large, sometimes very large, therefor the image quality needs to be as best as it can get, Vector works best at this size for instance so company banners will be Vector. For image these will need to be printed as separate sheets so they can </a:t>
            </a:r>
            <a:r>
              <a:rPr lang="en-GB" sz="1450" dirty="0"/>
              <a:t>be multiple images as long as the bleeding and print margins are set.</a:t>
            </a:r>
          </a:p>
          <a:p>
            <a:pPr marL="0" lvl="1" indent="0">
              <a:buNone/>
            </a:pPr>
            <a:r>
              <a:rPr lang="en-GB" sz="1450" b="1" dirty="0" smtClean="0"/>
              <a:t>P2.7 </a:t>
            </a:r>
            <a:r>
              <a:rPr lang="en-GB" sz="1450" b="1" dirty="0"/>
              <a:t>– Task </a:t>
            </a:r>
            <a:r>
              <a:rPr lang="en-GB" sz="1450" b="1" dirty="0" smtClean="0"/>
              <a:t>07</a:t>
            </a:r>
            <a:r>
              <a:rPr lang="en-GB" sz="1450" dirty="0" smtClean="0"/>
              <a:t> </a:t>
            </a:r>
            <a:r>
              <a:rPr lang="en-GB" sz="1450" dirty="0"/>
              <a:t>– </a:t>
            </a:r>
            <a:r>
              <a:rPr lang="en-GB" sz="1450" dirty="0" smtClean="0"/>
              <a:t>Discuss how the intended use of graphic images can impact on the quality and output with chosen examples.</a:t>
            </a:r>
          </a:p>
          <a:p>
            <a:pPr marL="0" lvl="1" indent="0">
              <a:buNone/>
            </a:pPr>
            <a:endParaRPr lang="en-GB" sz="1450" dirty="0"/>
          </a:p>
        </p:txBody>
      </p:sp>
      <p:sp>
        <p:nvSpPr>
          <p:cNvPr id="3" name="Title 2"/>
          <p:cNvSpPr>
            <a:spLocks noGrp="1"/>
          </p:cNvSpPr>
          <p:nvPr>
            <p:ph type="title"/>
          </p:nvPr>
        </p:nvSpPr>
        <p:spPr/>
        <p:txBody>
          <a:bodyPr>
            <a:normAutofit/>
          </a:bodyPr>
          <a:lstStyle/>
          <a:p>
            <a:r>
              <a:rPr lang="en-GB" sz="2400" dirty="0"/>
              <a:t>LO2 Understand types of graphic images and graphical file formats </a:t>
            </a:r>
            <a:r>
              <a:rPr lang="en-GB" sz="2400" dirty="0"/>
              <a:t>- Differing uses of graphics </a:t>
            </a:r>
            <a:r>
              <a:rPr lang="en-GB" sz="2400" dirty="0" smtClean="0"/>
              <a:t>- Offline</a:t>
            </a:r>
            <a:endParaRPr lang="en-GB" sz="2400" dirty="0"/>
          </a:p>
        </p:txBody>
      </p:sp>
      <p:graphicFrame>
        <p:nvGraphicFramePr>
          <p:cNvPr id="16" name="Table 15"/>
          <p:cNvGraphicFramePr>
            <a:graphicFrameLocks noGrp="1"/>
          </p:cNvGraphicFramePr>
          <p:nvPr>
            <p:extLst>
              <p:ext uri="{D42A27DB-BD31-4B8C-83A1-F6EECF244321}">
                <p14:modId xmlns:p14="http://schemas.microsoft.com/office/powerpoint/2010/main" val="3730314265"/>
              </p:ext>
            </p:extLst>
          </p:nvPr>
        </p:nvGraphicFramePr>
        <p:xfrm>
          <a:off x="253234" y="5762848"/>
          <a:ext cx="8639247" cy="640080"/>
        </p:xfrm>
        <a:graphic>
          <a:graphicData uri="http://schemas.openxmlformats.org/drawingml/2006/table">
            <a:tbl>
              <a:tblPr firstRow="1" bandRow="1">
                <a:tableStyleId>{5C22544A-7EE6-4342-B048-85BDC9FD1C3A}</a:tableStyleId>
              </a:tblPr>
              <a:tblGrid>
                <a:gridCol w="2879749"/>
                <a:gridCol w="2879749"/>
                <a:gridCol w="2879749"/>
              </a:tblGrid>
              <a:tr h="298832">
                <a:tc>
                  <a:txBody>
                    <a:bodyPr/>
                    <a:lstStyle/>
                    <a:p>
                      <a:pPr algn="ctr"/>
                      <a:r>
                        <a:rPr lang="en-GB" sz="1500" b="1" dirty="0" smtClean="0"/>
                        <a:t>Use on web </a:t>
                      </a:r>
                      <a:endParaRPr lang="en-GB" sz="1500" dirty="0"/>
                    </a:p>
                  </a:txBody>
                  <a:tcPr/>
                </a:tc>
                <a:tc>
                  <a:txBody>
                    <a:bodyPr/>
                    <a:lstStyle/>
                    <a:p>
                      <a:pPr algn="ctr"/>
                      <a:r>
                        <a:rPr lang="en-GB" sz="1500" b="1" dirty="0" smtClean="0"/>
                        <a:t>Use on mobile phones </a:t>
                      </a:r>
                      <a:endParaRPr lang="en-GB" sz="1500" dirty="0"/>
                    </a:p>
                  </a:txBody>
                  <a:tcPr/>
                </a:tc>
                <a:tc>
                  <a:txBody>
                    <a:bodyPr/>
                    <a:lstStyle/>
                    <a:p>
                      <a:pPr algn="ctr"/>
                      <a:r>
                        <a:rPr lang="en-GB" sz="1500" b="1" dirty="0" smtClean="0"/>
                        <a:t>Use in interactive media </a:t>
                      </a:r>
                      <a:endParaRPr lang="en-GB" sz="1500" dirty="0"/>
                    </a:p>
                  </a:txBody>
                  <a:tcPr/>
                </a:tc>
              </a:tr>
              <a:tr h="298832">
                <a:tc>
                  <a:txBody>
                    <a:bodyPr/>
                    <a:lstStyle/>
                    <a:p>
                      <a:pPr algn="ctr"/>
                      <a:r>
                        <a:rPr lang="en-GB" sz="1500" b="1" dirty="0" smtClean="0"/>
                        <a:t>Advertising</a:t>
                      </a:r>
                      <a:r>
                        <a:rPr lang="en-GB" sz="1500" dirty="0" smtClean="0"/>
                        <a:t> </a:t>
                      </a:r>
                      <a:endParaRPr lang="en-GB" sz="1500" dirty="0"/>
                    </a:p>
                  </a:txBody>
                  <a:tcPr/>
                </a:tc>
                <a:tc>
                  <a:txBody>
                    <a:bodyPr/>
                    <a:lstStyle/>
                    <a:p>
                      <a:pPr algn="ctr"/>
                      <a:r>
                        <a:rPr lang="en-GB" sz="1500" b="1" dirty="0" smtClean="0"/>
                        <a:t>Magazines and newspapers </a:t>
                      </a:r>
                      <a:endParaRPr lang="en-GB" sz="1500" dirty="0"/>
                    </a:p>
                  </a:txBody>
                  <a:tcPr/>
                </a:tc>
                <a:tc>
                  <a:txBody>
                    <a:bodyPr/>
                    <a:lstStyle/>
                    <a:p>
                      <a:pPr algn="ctr"/>
                      <a:r>
                        <a:rPr lang="en-GB" sz="1500" b="1" dirty="0" smtClean="0"/>
                        <a:t>Billboards and hoardings </a:t>
                      </a:r>
                      <a:endParaRPr lang="en-GB" sz="1500" dirty="0"/>
                    </a:p>
                  </a:txBody>
                  <a:tcPr/>
                </a:tc>
              </a:tr>
            </a:tbl>
          </a:graphicData>
        </a:graphic>
      </p:graphicFrame>
      <p:sp>
        <p:nvSpPr>
          <p:cNvPr id="17" name="Round Same Side Corner Rectangle 16">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18" name="Round Same Side Corner Rectangle 17">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9" name="Round Same Side Corner Rectangle 18">
            <a:hlinkClick r:id="rId4"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20" name="Round Same Side Corner Rectangle 19">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21" name="Round Same Side Corner Rectangle 20">
            <a:hlinkClick r:id="rId4"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2" name="Round Same Side Corner Rectangle 21">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3" name="Round Same Side Corner Rectangle 22">
            <a:hlinkClick r:id="rId7"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4" name="Round Same Side Corner Rectangle 23">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5" name="Round Same Side Corner Rectangle 24">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6" name="Round Same Side Corner Rectangle 25">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7" name="Round Same Side Corner Rectangle 26">
            <a:hlinkClick r:id="rId11" action="ppaction://hlinksldjump"/>
          </p:cNvPr>
          <p:cNvSpPr/>
          <p:nvPr/>
        </p:nvSpPr>
        <p:spPr>
          <a:xfrm>
            <a:off x="6757618" y="6569968"/>
            <a:ext cx="50405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7</a:t>
            </a:r>
            <a:endParaRPr lang="en-GB" sz="1600" b="1" dirty="0">
              <a:solidFill>
                <a:schemeClr val="tx1"/>
              </a:solidFill>
              <a:latin typeface="Calibri" pitchFamily="34" charset="0"/>
              <a:cs typeface="Calibri" pitchFamily="34" charset="0"/>
            </a:endParaRPr>
          </a:p>
        </p:txBody>
      </p:sp>
      <p:sp>
        <p:nvSpPr>
          <p:cNvPr id="28" name="Round Same Side Corner Rectangle 27">
            <a:hlinkClick r:id="rId12"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521802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6254070" cy="5472607"/>
          </a:xfrm>
        </p:spPr>
        <p:txBody>
          <a:bodyPr>
            <a:noAutofit/>
          </a:bodyPr>
          <a:lstStyle/>
          <a:p>
            <a:r>
              <a:rPr lang="en-GB" sz="1500" dirty="0" smtClean="0"/>
              <a:t>Because of the different mediums on the previous page have different intent, the </a:t>
            </a:r>
            <a:r>
              <a:rPr lang="en-GB" sz="1500" dirty="0" smtClean="0"/>
              <a:t>size</a:t>
            </a:r>
            <a:r>
              <a:rPr lang="en-GB" sz="1500" dirty="0"/>
              <a:t>, resolution, compression, colour depth </a:t>
            </a:r>
            <a:r>
              <a:rPr lang="en-GB" sz="1500" dirty="0" smtClean="0"/>
              <a:t>all have to be taken into account. The larger the image with more display space there is, the higher the resolution needs to be.</a:t>
            </a:r>
          </a:p>
          <a:p>
            <a:r>
              <a:rPr lang="en-GB" sz="1500" b="1" dirty="0" smtClean="0"/>
              <a:t>Web delivery </a:t>
            </a:r>
            <a:r>
              <a:rPr lang="en-GB" sz="1500" dirty="0" smtClean="0"/>
              <a:t>means taking into account how long it takes to deliver, to upload and download </a:t>
            </a:r>
            <a:r>
              <a:rPr lang="en-GB" sz="1500" dirty="0"/>
              <a:t>(e.g. over dial up, 3G, Broadband, high speed internet</a:t>
            </a:r>
            <a:r>
              <a:rPr lang="en-GB" sz="1500" dirty="0" smtClean="0"/>
              <a:t>).</a:t>
            </a:r>
          </a:p>
          <a:p>
            <a:r>
              <a:rPr lang="en-GB" sz="1500" b="1" dirty="0" smtClean="0"/>
              <a:t>The size of the </a:t>
            </a:r>
            <a:r>
              <a:rPr lang="it-IT" sz="1500" b="1" dirty="0" smtClean="0"/>
              <a:t>Magazine </a:t>
            </a:r>
            <a:r>
              <a:rPr lang="it-IT" sz="1500" dirty="0"/>
              <a:t>(e.g. A4, A5) </a:t>
            </a:r>
            <a:r>
              <a:rPr lang="it-IT" sz="1500" dirty="0" smtClean="0"/>
              <a:t>changes the need for image quality, a flyer can be lower grade if the image is not as noticeable. Posters are examined more so the quality is more noticeable but they are very specific in terms of hiding content. A flyer will have more writing which disguises quality, posters have more on view which allows the user to see the image for longer.</a:t>
            </a:r>
          </a:p>
          <a:p>
            <a:r>
              <a:rPr lang="en-GB" sz="1500" b="1" dirty="0" smtClean="0"/>
              <a:t>Billboards</a:t>
            </a:r>
            <a:r>
              <a:rPr lang="en-GB" sz="1500" b="1" dirty="0"/>
              <a:t>, hoarding </a:t>
            </a:r>
            <a:r>
              <a:rPr lang="en-GB" sz="1500" dirty="0"/>
              <a:t>(ultra large images) </a:t>
            </a:r>
            <a:r>
              <a:rPr lang="en-GB" sz="1500" dirty="0" smtClean="0"/>
              <a:t>these will usually be seen from a distance and quickly, so the impact of the quality is diminished but the quality of output still needs to be good because of the size.</a:t>
            </a:r>
          </a:p>
          <a:p>
            <a:r>
              <a:rPr lang="en-GB" sz="1500" b="1" dirty="0" smtClean="0"/>
              <a:t>D1 - Task 08 </a:t>
            </a:r>
            <a:r>
              <a:rPr lang="en-GB" sz="1500" dirty="0" smtClean="0"/>
              <a:t>– Evaluate, with a range of examples, how different delivery mediums for graphics influence file formats.</a:t>
            </a:r>
          </a:p>
        </p:txBody>
      </p:sp>
      <p:sp>
        <p:nvSpPr>
          <p:cNvPr id="3" name="Title 2"/>
          <p:cNvSpPr>
            <a:spLocks noGrp="1"/>
          </p:cNvSpPr>
          <p:nvPr>
            <p:ph type="title"/>
          </p:nvPr>
        </p:nvSpPr>
        <p:spPr/>
        <p:txBody>
          <a:bodyPr>
            <a:normAutofit/>
          </a:bodyPr>
          <a:lstStyle/>
          <a:p>
            <a:r>
              <a:rPr lang="en-GB" sz="2400" dirty="0"/>
              <a:t>LO2 Understand types of graphic images and graphical file </a:t>
            </a:r>
            <a:r>
              <a:rPr lang="en-GB" sz="2400" dirty="0" smtClean="0"/>
              <a:t>formats – Differing display mediums </a:t>
            </a:r>
            <a:endParaRPr lang="en-GB" sz="2400" dirty="0"/>
          </a:p>
        </p:txBody>
      </p:sp>
      <p:pic>
        <p:nvPicPr>
          <p:cNvPr id="3074" name="Picture 2" descr="http://cdn.instantshift.com/media/uploads/2010/07/htoysfblt.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6510" y="908720"/>
            <a:ext cx="2433328" cy="165466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lifeincmyk.files.wordpress.com/2011/05/benetton.jpg">
            <a:hlinkClick r:id="rId4"/>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237" t="10099" r="6953" b="10636"/>
          <a:stretch/>
        </p:blipFill>
        <p:spPr bwMode="auto">
          <a:xfrm>
            <a:off x="6566510" y="2779408"/>
            <a:ext cx="2433328" cy="170904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i.ebayimg.com/t/Silk-Cut-Cigarettes-Magazine-Advert-3305-/00/s/ODc3WDEyODA=/$(KGrHqN,!gsE7BNqcR)7BPF(g4hH9Q~~60_35.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66510" y="4651615"/>
            <a:ext cx="2455137" cy="1677677"/>
          </a:xfrm>
          <a:prstGeom prst="rect">
            <a:avLst/>
          </a:prstGeom>
          <a:noFill/>
          <a:extLst>
            <a:ext uri="{909E8E84-426E-40DD-AFC4-6F175D3DCCD1}">
              <a14:hiddenFill xmlns:a14="http://schemas.microsoft.com/office/drawing/2010/main">
                <a:solidFill>
                  <a:srgbClr val="FFFFFF"/>
                </a:solidFill>
              </a14:hiddenFill>
            </a:ext>
          </a:extLst>
        </p:spPr>
      </p:pic>
      <p:sp>
        <p:nvSpPr>
          <p:cNvPr id="19" name="Round Same Side Corner Rectangle 18">
            <a:hlinkClick r:id="rId8"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20" name="Round Same Side Corner Rectangle 19">
            <a:hlinkClick r:id="rId9"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21" name="Round Same Side Corner Rectangle 20">
            <a:hlinkClick r:id="rId10"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22" name="Round Same Side Corner Rectangle 21">
            <a:hlinkClick r:id="rId11"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23" name="Round Same Side Corner Rectangle 22">
            <a:hlinkClick r:id="rId10"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4" name="Round Same Side Corner Rectangle 23">
            <a:hlinkClick r:id="rId12"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7" name="Round Same Side Corner Rectangle 26">
            <a:hlinkClick r:id="rId15"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8" name="Round Same Side Corner Rectangle 27">
            <a:hlinkClick r:id="rId16"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9" name="Round Same Side Corner Rectangle 28">
            <a:hlinkClick r:id="rId17"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30" name="Round Same Side Corner Rectangle 29">
            <a:hlinkClick r:id="rId18" action="ppaction://hlinksldjump"/>
          </p:cNvPr>
          <p:cNvSpPr/>
          <p:nvPr/>
        </p:nvSpPr>
        <p:spPr>
          <a:xfrm>
            <a:off x="7261674" y="6569968"/>
            <a:ext cx="50405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solidFill>
                  <a:schemeClr val="tx1"/>
                </a:solidFill>
                <a:latin typeface="Calibri" pitchFamily="34" charset="0"/>
                <a:cs typeface="Calibri" pitchFamily="34" charset="0"/>
              </a:rPr>
              <a:t>8</a:t>
            </a:r>
          </a:p>
        </p:txBody>
      </p:sp>
    </p:spTree>
    <p:extLst>
      <p:ext uri="{BB962C8B-B14F-4D97-AF65-F5344CB8AC3E}">
        <p14:creationId xmlns:p14="http://schemas.microsoft.com/office/powerpoint/2010/main" val="1459915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400600"/>
          </a:xfrm>
        </p:spPr>
        <p:txBody>
          <a:bodyPr>
            <a:noAutofit/>
          </a:bodyPr>
          <a:lstStyle/>
          <a:p>
            <a:pPr marL="109728" lvl="1" indent="0">
              <a:spcBef>
                <a:spcPts val="400"/>
              </a:spcBef>
              <a:buSzPct val="68000"/>
              <a:buNone/>
            </a:pPr>
            <a:r>
              <a:rPr lang="en-GB" sz="1800" b="1" dirty="0"/>
              <a:t>P2.1 – Task 01</a:t>
            </a:r>
            <a:r>
              <a:rPr lang="en-GB" sz="1800" dirty="0"/>
              <a:t> – State and define the difference between Vector and Bitmap with chosen examples.</a:t>
            </a:r>
          </a:p>
          <a:p>
            <a:pPr marL="109728" lvl="1" indent="0">
              <a:spcBef>
                <a:spcPts val="400"/>
              </a:spcBef>
              <a:buSzPct val="68000"/>
              <a:buNone/>
            </a:pPr>
            <a:r>
              <a:rPr lang="en-GB" sz="1800" b="1" dirty="0" smtClean="0"/>
              <a:t>P2.2 </a:t>
            </a:r>
            <a:r>
              <a:rPr lang="en-GB" sz="1800" b="1" dirty="0"/>
              <a:t>– Task 02</a:t>
            </a:r>
            <a:r>
              <a:rPr lang="en-GB" sz="1800" dirty="0"/>
              <a:t> – Define and compare Lossy and Lossless Compression in terms of image files with chosen examples.</a:t>
            </a:r>
          </a:p>
          <a:p>
            <a:pPr marL="109728" lvl="1" indent="0">
              <a:spcBef>
                <a:spcPts val="400"/>
              </a:spcBef>
              <a:buSzPct val="68000"/>
              <a:buNone/>
            </a:pPr>
            <a:r>
              <a:rPr lang="en-GB" sz="1800" b="1" dirty="0" smtClean="0"/>
              <a:t>P2.3 </a:t>
            </a:r>
            <a:r>
              <a:rPr lang="en-GB" sz="1800" b="1" dirty="0"/>
              <a:t>– Task 03</a:t>
            </a:r>
            <a:r>
              <a:rPr lang="en-GB" sz="1800" dirty="0"/>
              <a:t> – Research and Discuss the different purposes and benefits of colour models in defining graphic images.</a:t>
            </a:r>
          </a:p>
          <a:p>
            <a:pPr marL="109728" lvl="1" indent="0">
              <a:spcBef>
                <a:spcPts val="400"/>
              </a:spcBef>
              <a:buSzPct val="68000"/>
              <a:buNone/>
            </a:pPr>
            <a:r>
              <a:rPr lang="en-GB" sz="1800" b="1" dirty="0" smtClean="0"/>
              <a:t>P2.4 </a:t>
            </a:r>
            <a:r>
              <a:rPr lang="en-GB" sz="1800" b="1" dirty="0"/>
              <a:t>– Task 04</a:t>
            </a:r>
            <a:r>
              <a:rPr lang="en-GB" sz="1800" dirty="0"/>
              <a:t> – Discuss how the density of a output image  can impact on the users picture quality with chosen examples.</a:t>
            </a:r>
          </a:p>
          <a:p>
            <a:pPr marL="109728" indent="0">
              <a:buNone/>
            </a:pPr>
            <a:r>
              <a:rPr lang="en-GB" sz="1800" b="1" dirty="0" smtClean="0"/>
              <a:t>P2.5 </a:t>
            </a:r>
            <a:r>
              <a:rPr lang="en-GB" sz="1800" b="1" dirty="0"/>
              <a:t>– Task 05</a:t>
            </a:r>
            <a:r>
              <a:rPr lang="en-GB" sz="1800" dirty="0"/>
              <a:t> – Discuss the range of issues involved in deciding the file type and management of images and how this can impact on working with chosen examples.</a:t>
            </a:r>
          </a:p>
          <a:p>
            <a:pPr marL="109728" indent="0">
              <a:buNone/>
            </a:pPr>
            <a:r>
              <a:rPr lang="en-GB" sz="1800" b="1" dirty="0" smtClean="0"/>
              <a:t>P2.6 </a:t>
            </a:r>
            <a:r>
              <a:rPr lang="en-GB" sz="1800" b="1" dirty="0"/>
              <a:t>– Task 06</a:t>
            </a:r>
            <a:r>
              <a:rPr lang="en-GB" sz="1800" dirty="0"/>
              <a:t> – Discuss the purpose and need for consideration using compression techniques with chosen examples.</a:t>
            </a:r>
          </a:p>
          <a:p>
            <a:pPr marL="109728" lvl="1" indent="0">
              <a:spcBef>
                <a:spcPts val="400"/>
              </a:spcBef>
              <a:buSzPct val="68000"/>
              <a:buNone/>
            </a:pPr>
            <a:r>
              <a:rPr lang="en-GB" sz="1800" b="1" dirty="0" smtClean="0"/>
              <a:t>P2.7 </a:t>
            </a:r>
            <a:r>
              <a:rPr lang="en-GB" sz="1800" b="1" dirty="0"/>
              <a:t>– Task 07</a:t>
            </a:r>
            <a:r>
              <a:rPr lang="en-GB" sz="1800" dirty="0"/>
              <a:t> – Discuss how the intended use of graphic images can impact on the quality and output with chosen examples.</a:t>
            </a:r>
          </a:p>
          <a:p>
            <a:pPr marL="109728" indent="0">
              <a:buNone/>
            </a:pPr>
            <a:r>
              <a:rPr lang="en-GB" sz="1800" b="1" dirty="0" smtClean="0"/>
              <a:t>D1 </a:t>
            </a:r>
            <a:r>
              <a:rPr lang="en-GB" sz="1800" b="1" dirty="0"/>
              <a:t>- Task 08 </a:t>
            </a:r>
            <a:r>
              <a:rPr lang="en-GB" sz="1800" dirty="0"/>
              <a:t>– Evaluate, with a range of examples, how different delivery mediums for graphics influence file formats.</a:t>
            </a:r>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
        <p:nvSpPr>
          <p:cNvPr id="16" name="Round Same Side Corner Rectangle 15">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17" name="Round Same Side Corner Rectangle 16">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8" name="Round Same Side Corner Rectangle 17">
            <a:hlinkClick r:id="rId4"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19" name="Round Same Side Corner Rectangle 18">
            <a:hlinkClick r:id="rId5" action="ppaction://hlinksldjump"/>
          </p:cNvPr>
          <p:cNvSpPr/>
          <p:nvPr/>
        </p:nvSpPr>
        <p:spPr>
          <a:xfrm>
            <a:off x="7765730" y="6569968"/>
            <a:ext cx="1359768"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20" name="Round Same Side Corner Rectangle 19">
            <a:hlinkClick r:id="rId4"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7"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5" name="Round Same Side Corner Rectangle 24">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6" name="Round Same Side Corner Rectangle 25">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7" name="Round Same Side Corner Rectangle 26">
            <a:hlinkClick r:id="rId12"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77771011"/>
              </p:ext>
            </p:extLst>
          </p:nvPr>
        </p:nvGraphicFramePr>
        <p:xfrm>
          <a:off x="250825" y="980728"/>
          <a:ext cx="8713663" cy="5444445"/>
        </p:xfrm>
        <a:graphic>
          <a:graphicData uri="http://schemas.openxmlformats.org/drawingml/2006/table">
            <a:tbl>
              <a:tblPr firstRow="1" bandRow="1">
                <a:tableStyleId>{5C22544A-7EE6-4342-B048-85BDC9FD1C3A}</a:tableStyleId>
              </a:tblPr>
              <a:tblGrid>
                <a:gridCol w="360730"/>
                <a:gridCol w="1800205"/>
                <a:gridCol w="504056"/>
                <a:gridCol w="2232248"/>
                <a:gridCol w="1872208"/>
                <a:gridCol w="1944216"/>
              </a:tblGrid>
              <a:tr h="1031071">
                <a:tc gridSpan="2">
                  <a:txBody>
                    <a:bodyPr/>
                    <a:lstStyle/>
                    <a:p>
                      <a:r>
                        <a:rPr kumimoji="0" lang="en-GB" sz="1200" b="1" i="0" u="none" strike="noStrike" kern="1200" baseline="0" dirty="0" smtClean="0">
                          <a:solidFill>
                            <a:schemeClr val="lt1"/>
                          </a:solidFill>
                          <a:latin typeface="+mn-lt"/>
                          <a:ea typeface="+mn-ea"/>
                          <a:cs typeface="+mn-cs"/>
                        </a:rPr>
                        <a:t>Learning Outcome (LO)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learner will:</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Pass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assessment criteria are the pass requirements for this unit. </a:t>
                      </a:r>
                    </a:p>
                    <a:p>
                      <a:r>
                        <a:rPr kumimoji="0" lang="en-GB" sz="1200" b="0" i="0" u="none" strike="noStrike" kern="1200" baseline="0" dirty="0" smtClean="0">
                          <a:solidFill>
                            <a:schemeClr val="lt1"/>
                          </a:solidFill>
                          <a:latin typeface="+mn-lt"/>
                          <a:ea typeface="+mn-ea"/>
                          <a:cs typeface="+mn-cs"/>
                        </a:rPr>
                        <a:t>The learner can: </a:t>
                      </a:r>
                    </a:p>
                  </a:txBody>
                  <a:tcPr/>
                </a:tc>
                <a:tc hMerge="1">
                  <a:txBody>
                    <a:bodyPr/>
                    <a:lstStyle/>
                    <a:p>
                      <a:endParaRPr lang="en-GB"/>
                    </a:p>
                  </a:txBody>
                  <a:tcPr/>
                </a:tc>
                <a:tc>
                  <a:txBody>
                    <a:bodyPr/>
                    <a:lstStyle/>
                    <a:p>
                      <a:r>
                        <a:rPr kumimoji="0" lang="en-GB" sz="1200" b="1" i="0" u="none" strike="noStrike" kern="1200" baseline="0" dirty="0" smtClean="0">
                          <a:solidFill>
                            <a:schemeClr val="lt1"/>
                          </a:solidFill>
                          <a:latin typeface="+mn-lt"/>
                          <a:ea typeface="+mn-ea"/>
                          <a:cs typeface="+mn-cs"/>
                        </a:rPr>
                        <a:t>Merit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merit the evidence must show that, in addition to the pass criteria, the learner is able to: </a:t>
                      </a:r>
                    </a:p>
                  </a:txBody>
                  <a:tcPr/>
                </a:tc>
                <a:tc>
                  <a:txBody>
                    <a:bodyPr/>
                    <a:lstStyle/>
                    <a:p>
                      <a:r>
                        <a:rPr kumimoji="0" lang="en-GB" sz="1200" b="1" i="0" u="none" strike="noStrike" kern="1200" baseline="0" dirty="0" smtClean="0">
                          <a:solidFill>
                            <a:schemeClr val="lt1"/>
                          </a:solidFill>
                          <a:latin typeface="+mn-lt"/>
                          <a:ea typeface="+mn-ea"/>
                          <a:cs typeface="+mn-cs"/>
                        </a:rPr>
                        <a:t>Distinction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distinction the evidence must show that, in addition to the pass and merit criteria, the learner is able to: </a:t>
                      </a:r>
                    </a:p>
                  </a:txBody>
                  <a:tcPr/>
                </a:tc>
              </a:tr>
              <a:tr h="788640">
                <a:tc>
                  <a:txBody>
                    <a:bodyPr/>
                    <a:lstStyle/>
                    <a:p>
                      <a:r>
                        <a:rPr lang="en-GB" sz="1200" dirty="0" smtClean="0"/>
                        <a:t>1</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Know the hardware and software required to work with graphic images</a:t>
                      </a:r>
                    </a:p>
                  </a:txBody>
                  <a:tcPr/>
                </a:tc>
                <a:tc>
                  <a:txBody>
                    <a:bodyPr/>
                    <a:lstStyle/>
                    <a:p>
                      <a:r>
                        <a:rPr lang="en-GB" sz="1200" dirty="0" smtClean="0"/>
                        <a:t>P1</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Describe the hardware and software used to create and edit graphic images</a:t>
                      </a:r>
                    </a:p>
                  </a:txBody>
                  <a:tcPr/>
                </a:tc>
                <a:tc>
                  <a:txBody>
                    <a:bodyPr/>
                    <a:lstStyle/>
                    <a:p>
                      <a:endParaRPr lang="en-GB" sz="1200" dirty="0"/>
                    </a:p>
                  </a:txBody>
                  <a:tcPr/>
                </a:tc>
                <a:tc>
                  <a:txBody>
                    <a:bodyPr/>
                    <a:lstStyle/>
                    <a:p>
                      <a:endParaRPr lang="en-GB" sz="1200"/>
                    </a:p>
                  </a:txBody>
                  <a:tcPr/>
                </a:tc>
              </a:tr>
              <a:tr h="872445">
                <a:tc>
                  <a:txBody>
                    <a:bodyPr/>
                    <a:lstStyle/>
                    <a:p>
                      <a:r>
                        <a:rPr lang="en-GB" sz="1200" dirty="0" smtClean="0"/>
                        <a:t>2</a:t>
                      </a:r>
                      <a:endParaRPr lang="en-GB" sz="1200" dirty="0"/>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Understand types of graphic images and graphical file formats</a:t>
                      </a:r>
                    </a:p>
                  </a:txBody>
                  <a:tcPr>
                    <a:solidFill>
                      <a:srgbClr val="FFC000"/>
                    </a:solidFill>
                  </a:tcPr>
                </a:tc>
                <a:tc>
                  <a:txBody>
                    <a:bodyPr/>
                    <a:lstStyle/>
                    <a:p>
                      <a:r>
                        <a:rPr lang="en-GB" sz="1200" dirty="0" smtClean="0"/>
                        <a:t>P2</a:t>
                      </a:r>
                      <a:endParaRPr lang="en-GB" sz="1200" dirty="0"/>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Explain how different types of graphic images relate to file formats</a:t>
                      </a:r>
                    </a:p>
                  </a:txBody>
                  <a:tcPr>
                    <a:solidFill>
                      <a:srgbClr val="FFC000"/>
                    </a:solidFill>
                  </a:tcPr>
                </a:tc>
                <a:tc>
                  <a:txBody>
                    <a:bodyPr/>
                    <a:lstStyle/>
                    <a:p>
                      <a:endParaRPr lang="en-GB" sz="1200" dirty="0"/>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D1 Evaluate how different delivery mediums for graphics influence file formats</a:t>
                      </a:r>
                    </a:p>
                  </a:txBody>
                  <a:tcPr>
                    <a:solidFill>
                      <a:srgbClr val="FFC000"/>
                    </a:solidFill>
                  </a:tcPr>
                </a:tc>
              </a:tr>
              <a:tr h="613316">
                <a:tc>
                  <a:txBody>
                    <a:bodyPr/>
                    <a:lstStyle/>
                    <a:p>
                      <a:r>
                        <a:rPr lang="en-GB" sz="1200" dirty="0" smtClean="0"/>
                        <a:t>3</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Be able to use editing tools to edit and manipulate images</a:t>
                      </a:r>
                    </a:p>
                  </a:txBody>
                  <a:tcPr/>
                </a:tc>
                <a:tc>
                  <a:txBody>
                    <a:bodyPr/>
                    <a:lstStyle/>
                    <a:p>
                      <a:r>
                        <a:rPr lang="en-GB" sz="1200" dirty="0" smtClean="0"/>
                        <a:t>P3</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Demonstrate the use of editing tools to edit and manipulate images 	</a:t>
                      </a:r>
                    </a:p>
                  </a:txBody>
                  <a:tcPr/>
                </a:tc>
                <a:tc>
                  <a:txBody>
                    <a:bodyPr/>
                    <a:lstStyle/>
                    <a:p>
                      <a:r>
                        <a:rPr kumimoji="0" lang="en-GB" sz="1200" b="0" i="0" u="none" strike="noStrike" kern="1200" baseline="0" dirty="0" smtClean="0">
                          <a:solidFill>
                            <a:schemeClr val="dk1"/>
                          </a:solidFill>
                          <a:latin typeface="+mn-lt"/>
                          <a:ea typeface="+mn-ea"/>
                          <a:cs typeface="+mn-cs"/>
                        </a:rPr>
                        <a:t>M1 Use advanced editing tools to enhance images</a:t>
                      </a:r>
                    </a:p>
                  </a:txBody>
                  <a:tcPr/>
                </a:tc>
                <a:tc>
                  <a:txBody>
                    <a:bodyPr/>
                    <a:lstStyle/>
                    <a:p>
                      <a:endParaRPr lang="en-GB" sz="1200" dirty="0"/>
                    </a:p>
                  </a:txBody>
                  <a:tcPr/>
                </a:tc>
              </a:tr>
              <a:tr h="555192">
                <a:tc rowSpan="3">
                  <a:txBody>
                    <a:bodyPr/>
                    <a:lstStyle/>
                    <a:p>
                      <a:r>
                        <a:rPr lang="en-GB" sz="1200" dirty="0" smtClean="0"/>
                        <a:t>4</a:t>
                      </a:r>
                      <a:endParaRPr lang="en-GB" sz="1200" dirty="0"/>
                    </a:p>
                  </a:txBody>
                  <a:tcPr/>
                </a:tc>
                <a:tc rowSpan="3">
                  <a:txBody>
                    <a:bodyPr/>
                    <a:lstStyle/>
                    <a:p>
                      <a:r>
                        <a:rPr kumimoji="0" lang="en-GB" sz="1200" b="0" i="0" u="none" strike="noStrike" kern="1200" baseline="0" dirty="0" smtClean="0">
                          <a:solidFill>
                            <a:schemeClr val="dk1"/>
                          </a:solidFill>
                          <a:latin typeface="+mn-lt"/>
                          <a:ea typeface="+mn-ea"/>
                          <a:cs typeface="+mn-cs"/>
                        </a:rPr>
                        <a:t>Be able to create and modify graphic images to meet user requirements.</a:t>
                      </a:r>
                    </a:p>
                  </a:txBody>
                  <a:tcPr/>
                </a:tc>
                <a:tc>
                  <a:txBody>
                    <a:bodyPr/>
                    <a:lstStyle/>
                    <a:p>
                      <a:r>
                        <a:rPr lang="en-GB" sz="1200" dirty="0" smtClean="0"/>
                        <a:t>P4</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Create original graphic images to meet a defined user need</a:t>
                      </a:r>
                    </a:p>
                  </a:txBody>
                  <a:tcPr/>
                </a:tc>
                <a:tc>
                  <a:txBody>
                    <a:bodyPr/>
                    <a:lstStyle/>
                    <a:p>
                      <a:r>
                        <a:rPr kumimoji="0" lang="en-GB" sz="1200" b="0" i="0" u="none" strike="noStrike" kern="1200" baseline="0" dirty="0" smtClean="0">
                          <a:solidFill>
                            <a:schemeClr val="dk1"/>
                          </a:solidFill>
                          <a:latin typeface="+mn-lt"/>
                          <a:ea typeface="+mn-ea"/>
                          <a:cs typeface="+mn-cs"/>
                        </a:rPr>
                        <a:t>M2 Combine original and edited images to meet a user need</a:t>
                      </a:r>
                    </a:p>
                  </a:txBody>
                  <a:tcPr/>
                </a:tc>
                <a:tc>
                  <a:txBody>
                    <a:bodyPr/>
                    <a:lstStyle/>
                    <a:p>
                      <a:endParaRPr lang="en-GB" sz="1200" dirty="0"/>
                    </a:p>
                  </a:txBody>
                  <a:tcPr/>
                </a:tc>
              </a:tr>
              <a:tr h="555192">
                <a:tc vMerge="1">
                  <a:txBody>
                    <a:bodyPr/>
                    <a:lstStyle/>
                    <a:p>
                      <a:endParaRPr lang="en-GB"/>
                    </a:p>
                  </a:txBody>
                  <a:tcPr/>
                </a:tc>
                <a:tc vMerge="1">
                  <a:txBody>
                    <a:bodyPr/>
                    <a:lstStyle/>
                    <a:p>
                      <a:endParaRPr lang="en-GB"/>
                    </a:p>
                  </a:txBody>
                  <a:tcPr/>
                </a:tc>
                <a:tc>
                  <a:txBody>
                    <a:bodyPr/>
                    <a:lstStyle/>
                    <a:p>
                      <a:r>
                        <a:rPr lang="en-GB" sz="1200" dirty="0" smtClean="0"/>
                        <a:t>P5</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Modify images as a result of user feedback</a:t>
                      </a:r>
                    </a:p>
                  </a:txBody>
                  <a:tcPr/>
                </a:tc>
                <a:tc>
                  <a:txBody>
                    <a:bodyPr/>
                    <a:lstStyle/>
                    <a:p>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D2 Evaluate how final images meet user requirements</a:t>
                      </a:r>
                    </a:p>
                  </a:txBody>
                  <a:tcPr/>
                </a:tc>
              </a:tr>
              <a:tr h="555192">
                <a:tc vMerge="1">
                  <a:txBody>
                    <a:bodyPr/>
                    <a:lstStyle/>
                    <a:p>
                      <a:endParaRPr lang="en-GB"/>
                    </a:p>
                  </a:txBody>
                  <a:tcPr/>
                </a:tc>
                <a:tc vMerge="1">
                  <a:txBody>
                    <a:bodyPr/>
                    <a:lstStyle/>
                    <a:p>
                      <a:endParaRPr lang="en-GB"/>
                    </a:p>
                  </a:txBody>
                  <a:tcPr/>
                </a:tc>
                <a:tc>
                  <a:txBody>
                    <a:bodyPr/>
                    <a:lstStyle/>
                    <a:p>
                      <a:r>
                        <a:rPr lang="en-GB" sz="1200" dirty="0" smtClean="0"/>
                        <a:t>P6</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Explain the potential legal implications of using and editing graphical images</a:t>
                      </a:r>
                    </a:p>
                  </a:txBody>
                  <a:tcPr/>
                </a:tc>
                <a:tc>
                  <a:txBody>
                    <a:bodyPr/>
                    <a:lstStyle/>
                    <a:p>
                      <a:endParaRPr lang="en-GB" sz="1200" dirty="0"/>
                    </a:p>
                  </a:txBody>
                  <a:tcPr/>
                </a:tc>
                <a:tc>
                  <a:txBody>
                    <a:bodyPr/>
                    <a:lstStyle/>
                    <a:p>
                      <a:endParaRPr lang="en-GB" sz="1200" dirty="0"/>
                    </a:p>
                  </a:txBody>
                  <a:tcPr/>
                </a:tc>
              </a:tr>
            </a:tbl>
          </a:graphicData>
        </a:graphic>
      </p:graphicFrame>
      <p:sp>
        <p:nvSpPr>
          <p:cNvPr id="3" name="Title 2"/>
          <p:cNvSpPr>
            <a:spLocks noGrp="1"/>
          </p:cNvSpPr>
          <p:nvPr>
            <p:ph type="title"/>
          </p:nvPr>
        </p:nvSpPr>
        <p:spPr/>
        <p:txBody>
          <a:bodyPr/>
          <a:lstStyle/>
          <a:p>
            <a:r>
              <a:rPr lang="en-GB" dirty="0" smtClean="0"/>
              <a:t>LO2 -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fontScale="92500" lnSpcReduction="10000"/>
          </a:bodyPr>
          <a:lstStyle/>
          <a:p>
            <a:r>
              <a:rPr lang="en-GB" dirty="0" smtClean="0"/>
              <a:t>For </a:t>
            </a:r>
            <a:r>
              <a:rPr lang="en-GB" dirty="0"/>
              <a:t>P2, </a:t>
            </a:r>
            <a:r>
              <a:rPr lang="en-GB" dirty="0" smtClean="0"/>
              <a:t>learners </a:t>
            </a:r>
            <a:r>
              <a:rPr lang="en-GB" dirty="0"/>
              <a:t>should explain the different types of file formats and how different graphical images can have an impact on what file format can be used. They should also explain when the different file formats are used. They could present the evidence in the format of a table, a presentation or report incorporating examples of different graphical images and the file formats that are used depending on the use of the graphical image. </a:t>
            </a:r>
          </a:p>
          <a:p>
            <a:r>
              <a:rPr lang="en-GB" i="1" dirty="0"/>
              <a:t>For the distinction assessment criterion D1, learners must evaluate how different delivery mediums have an influence over the file format that is used. This could be evidenced in a report format which includes screen captures or graphic images, to illustrate the points being referenced. </a:t>
            </a:r>
            <a:endParaRPr lang="en-GB" dirty="0"/>
          </a:p>
        </p:txBody>
      </p:sp>
      <p:sp>
        <p:nvSpPr>
          <p:cNvPr id="3" name="Title 2"/>
          <p:cNvSpPr>
            <a:spLocks noGrp="1"/>
          </p:cNvSpPr>
          <p:nvPr>
            <p:ph type="title"/>
          </p:nvPr>
        </p:nvSpPr>
        <p:spPr/>
        <p:txBody>
          <a:bodyPr>
            <a:normAutofit/>
          </a:bodyPr>
          <a:lstStyle/>
          <a:p>
            <a:r>
              <a:rPr lang="en-GB" sz="2400" dirty="0"/>
              <a:t>LO2 Assessment Criteria P2</a:t>
            </a:r>
            <a:r>
              <a:rPr lang="en-GB" sz="2400" dirty="0" smtClean="0"/>
              <a:t>, D1</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rId4"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4"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rId7"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rId12"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7457505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Autofit/>
          </a:bodyPr>
          <a:lstStyle/>
          <a:p>
            <a:r>
              <a:rPr lang="en-GB" sz="1600" dirty="0" smtClean="0"/>
              <a:t>Learners </a:t>
            </a:r>
            <a:r>
              <a:rPr lang="en-GB" sz="1600" dirty="0"/>
              <a:t>should be taught about compression techniques and how and why these are used. This can include dots per inch and why this is used, lossy and lossless compression and the differences between these, as well as the use of colour models e.g. RGB and CMYB. Learners can explore different graphic types (BMP. JPEG, GIF, PING, etc.) and where they are used (web, posters, magazines, advertisements) to do this they could be given images and use compression techniques, saving images in different formats and understanding naming </a:t>
            </a:r>
            <a:r>
              <a:rPr lang="en-GB" sz="1600" dirty="0" smtClean="0"/>
              <a:t>conventions.</a:t>
            </a:r>
          </a:p>
          <a:p>
            <a:r>
              <a:rPr lang="en-GB" sz="1600" dirty="0" smtClean="0"/>
              <a:t>They </a:t>
            </a:r>
            <a:r>
              <a:rPr lang="en-GB" sz="1600" dirty="0"/>
              <a:t>should be taught to look at file sizes and the differences between each depending on file type and the compression types that have been </a:t>
            </a:r>
            <a:r>
              <a:rPr lang="en-GB" sz="1600" dirty="0" smtClean="0"/>
              <a:t>used.</a:t>
            </a:r>
          </a:p>
          <a:p>
            <a:r>
              <a:rPr lang="en-GB" sz="1600" dirty="0"/>
              <a:t>They should be able to look at lossy and lossless images as well as saving with different DPI and colour modes. Learners should be looking at where images are used in everyday life e.g. advertising and promotion from A5 leaflets through to road side hoardings and how images are manipulated for advertising e.g. how models are “airbrushed” so they look thinner or their skin looks better than it actually </a:t>
            </a:r>
            <a:r>
              <a:rPr lang="en-GB" sz="1600" dirty="0" smtClean="0"/>
              <a:t>is.</a:t>
            </a:r>
          </a:p>
          <a:p>
            <a:r>
              <a:rPr lang="en-GB" sz="1600" dirty="0" smtClean="0"/>
              <a:t>Learners </a:t>
            </a:r>
            <a:r>
              <a:rPr lang="en-GB" sz="1600" dirty="0"/>
              <a:t>should explore images on different mediums, for example the web or mobile devices in order to understand the effects resolution size has on the delivery medium. This will link to file size in terms of web graphics compared to print graphics and the quality. </a:t>
            </a:r>
          </a:p>
        </p:txBody>
      </p:sp>
      <p:sp>
        <p:nvSpPr>
          <p:cNvPr id="3" name="Title 2"/>
          <p:cNvSpPr>
            <a:spLocks noGrp="1"/>
          </p:cNvSpPr>
          <p:nvPr>
            <p:ph type="title"/>
          </p:nvPr>
        </p:nvSpPr>
        <p:spPr/>
        <p:txBody>
          <a:bodyPr>
            <a:normAutofit/>
          </a:bodyPr>
          <a:lstStyle/>
          <a:p>
            <a:r>
              <a:rPr lang="en-GB" sz="2400" dirty="0"/>
              <a:t>LO2 Understand types of graphic images and graphical file formats </a:t>
            </a:r>
          </a:p>
        </p:txBody>
      </p:sp>
      <p:sp>
        <p:nvSpPr>
          <p:cNvPr id="16" name="Round Same Side Corner Rectangle 15">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17" name="Round Same Side Corner Rectangle 16">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8" name="Round Same Side Corner Rectangle 17">
            <a:hlinkClick r:id="rId4"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19" name="Round Same Side Corner Rectangle 18">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20" name="Round Same Side Corner Rectangle 19">
            <a:hlinkClick r:id="rId4"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7"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5" name="Round Same Side Corner Rectangle 24">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6" name="Round Same Side Corner Rectangle 25">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7" name="Round Same Side Corner Rectangle 26">
            <a:hlinkClick r:id="rId12"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7011686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251520" y="1052736"/>
                <a:ext cx="6002042" cy="5472607"/>
              </a:xfrm>
            </p:spPr>
            <p:txBody>
              <a:bodyPr>
                <a:noAutofit/>
              </a:bodyPr>
              <a:lstStyle/>
              <a:p>
                <a:r>
                  <a:rPr lang="en-GB" sz="1340" b="1" dirty="0" smtClean="0"/>
                  <a:t>Bitmap </a:t>
                </a:r>
                <a:r>
                  <a:rPr lang="en-GB" sz="1340" b="1" dirty="0"/>
                  <a:t>versus vector </a:t>
                </a:r>
                <a:r>
                  <a:rPr lang="en-GB" sz="1340" dirty="0" smtClean="0"/>
                  <a:t>-</a:t>
                </a:r>
                <a:r>
                  <a:rPr lang="en-GB" sz="1340" dirty="0"/>
                  <a:t> There are two types of images, vector and bitmap, bitmap is images, pictures, created in packages like Photoshop that use pixels to create the image. Vector graphics on the other hand are mathematically calculated forms, work out by the computer as coordinates on the screen. A Vector image like a circle is </a:t>
                </a:r>
                <a14:m>
                  <m:oMath xmlns:m="http://schemas.openxmlformats.org/officeDocument/2006/math">
                    <m:r>
                      <a:rPr lang="el-GR" sz="1340">
                        <a:latin typeface="Cambria Math"/>
                      </a:rPr>
                      <m:t>𝜋</m:t>
                    </m:r>
                    <m:sSup>
                      <m:sSupPr>
                        <m:ctrlPr>
                          <a:rPr lang="en-GB" sz="1340" i="1">
                            <a:latin typeface="Cambria Math"/>
                          </a:rPr>
                        </m:ctrlPr>
                      </m:sSupPr>
                      <m:e>
                        <m:r>
                          <a:rPr lang="en-GB" sz="1340">
                            <a:latin typeface="Cambria Math"/>
                          </a:rPr>
                          <m:t>𝑟</m:t>
                        </m:r>
                      </m:e>
                      <m:sup>
                        <m:r>
                          <a:rPr lang="en-GB" sz="1340">
                            <a:latin typeface="Cambria Math"/>
                          </a:rPr>
                          <m:t>2</m:t>
                        </m:r>
                      </m:sup>
                    </m:sSup>
                    <m:r>
                      <a:rPr lang="en-GB" sz="1340">
                        <a:latin typeface="Cambria Math"/>
                      </a:rPr>
                      <m:t>,</m:t>
                    </m:r>
                  </m:oMath>
                </a14:m>
                <a:r>
                  <a:rPr lang="en-GB" sz="1340" dirty="0"/>
                  <a:t> and oval is the same with the x and y dimension decreased or increased. When the computer needs to make it larger, instead of increasing the pixels, it merely changes the </a:t>
                </a:r>
                <a:r>
                  <a:rPr lang="en-GB" sz="1340" dirty="0" smtClean="0"/>
                  <a:t>parameters </a:t>
                </a:r>
                <a:r>
                  <a:rPr lang="en-GB" sz="1340" dirty="0"/>
                  <a:t>of the formula. Therefor the image can be printed as large as necessary, shrunken, stretched or skewed without the loss of quality.</a:t>
                </a:r>
              </a:p>
              <a:p>
                <a:r>
                  <a:rPr lang="en-GB" sz="1340" dirty="0"/>
                  <a:t>More importantly the image is a series of calculations, not pixels, therefor the amount of information and the length of time to calculate that position is far less, takes up less room and therefor the file size is far smaller no matter how complicated it is.</a:t>
                </a:r>
              </a:p>
              <a:p>
                <a:r>
                  <a:rPr lang="en-GB" sz="1340" dirty="0"/>
                  <a:t>An example of a vector graphic program is Illustrator or Freehand and can be compared to Photoshop for a lot of </a:t>
                </a:r>
                <a:r>
                  <a:rPr lang="en-GB" sz="1340" dirty="0" smtClean="0"/>
                  <a:t>features, similar layout, similar saving features, cross compatibility etc. , Setting tonal variations, colour blends, shadows etc. are still mathematically calculated but the programs change when filters are used or when images are imported</a:t>
                </a:r>
                <a:r>
                  <a:rPr lang="en-GB" sz="1340" dirty="0" smtClean="0"/>
                  <a:t>.</a:t>
                </a:r>
              </a:p>
              <a:p>
                <a:r>
                  <a:rPr lang="en-GB" sz="1340" b="1" dirty="0" smtClean="0"/>
                  <a:t>P2.1 – Task 01</a:t>
                </a:r>
                <a:r>
                  <a:rPr lang="en-GB" sz="1340" dirty="0" smtClean="0"/>
                  <a:t> – State and define the difference between Vector and Bitmap with chosen examples.</a:t>
                </a:r>
                <a:endParaRPr lang="en-GB" sz="1340" dirty="0"/>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251520" y="1052736"/>
                <a:ext cx="6002042" cy="5472607"/>
              </a:xfrm>
              <a:blipFill rotWithShape="1">
                <a:blip r:embed="rId2"/>
                <a:stretch>
                  <a:fillRect t="-223" r="-1015"/>
                </a:stretch>
              </a:blipFill>
            </p:spPr>
            <p:txBody>
              <a:bodyPr/>
              <a:lstStyle/>
              <a:p>
                <a:r>
                  <a:rPr lang="en-GB">
                    <a:noFill/>
                  </a:rPr>
                  <a:t> </a:t>
                </a:r>
              </a:p>
            </p:txBody>
          </p:sp>
        </mc:Fallback>
      </mc:AlternateContent>
      <p:sp>
        <p:nvSpPr>
          <p:cNvPr id="3" name="Title 2"/>
          <p:cNvSpPr>
            <a:spLocks noGrp="1"/>
          </p:cNvSpPr>
          <p:nvPr>
            <p:ph type="title"/>
          </p:nvPr>
        </p:nvSpPr>
        <p:spPr/>
        <p:txBody>
          <a:bodyPr>
            <a:normAutofit/>
          </a:bodyPr>
          <a:lstStyle/>
          <a:p>
            <a:r>
              <a:rPr lang="en-GB" sz="2400" dirty="0"/>
              <a:t>LO2 Understand types of graphic images and graphical file formats </a:t>
            </a:r>
            <a:r>
              <a:rPr lang="en-GB" sz="2400" dirty="0" smtClean="0"/>
              <a:t>– Graphic Images</a:t>
            </a:r>
            <a:endParaRPr lang="en-GB" sz="2400" dirty="0"/>
          </a:p>
        </p:txBody>
      </p:sp>
      <p:pic>
        <p:nvPicPr>
          <p:cNvPr id="16" name="Picture 2" descr="http://www.justskins.com/wp-content/uploads/2008/12/inkscape-047-spiro-typography.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9716" y="692697"/>
            <a:ext cx="2765913" cy="21602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1.123freevectors.com/wp-content/uploads/new/animals/120-animals-free-vector-illustrator-graphics-l.p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63133" y="3212976"/>
            <a:ext cx="2773363" cy="2773364"/>
          </a:xfrm>
          <a:prstGeom prst="rect">
            <a:avLst/>
          </a:prstGeom>
          <a:noFill/>
          <a:extLst>
            <a:ext uri="{909E8E84-426E-40DD-AFC4-6F175D3DCCD1}">
              <a14:hiddenFill xmlns:a14="http://schemas.microsoft.com/office/drawing/2010/main">
                <a:solidFill>
                  <a:srgbClr val="FFFFFF"/>
                </a:solidFill>
              </a14:hiddenFill>
            </a:ext>
          </a:extLst>
        </p:spPr>
      </p:pic>
      <p:sp>
        <p:nvSpPr>
          <p:cNvPr id="18" name="Round Same Side Corner Rectangle 17">
            <a:hlinkClick r:id="rId7"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19" name="Round Same Side Corner Rectangle 18">
            <a:hlinkClick r:id="rId8"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20" name="Round Same Side Corner Rectangle 19">
            <a:hlinkClick r:id="rId9"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21" name="Round Same Side Corner Rectangle 20">
            <a:hlinkClick r:id="rId10"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22" name="Round Same Side Corner Rectangle 21">
            <a:hlinkClick r:id="rId9" action="ppaction://hlinksldjump"/>
          </p:cNvPr>
          <p:cNvSpPr/>
          <p:nvPr/>
        </p:nvSpPr>
        <p:spPr>
          <a:xfrm>
            <a:off x="3733282" y="6569968"/>
            <a:ext cx="50405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1</a:t>
            </a:r>
            <a:endParaRPr lang="en-GB" sz="1600" b="1" dirty="0">
              <a:solidFill>
                <a:schemeClr val="tx1"/>
              </a:solidFill>
              <a:latin typeface="Calibri" pitchFamily="34" charset="0"/>
              <a:cs typeface="Calibri" pitchFamily="34" charset="0"/>
            </a:endParaRPr>
          </a:p>
        </p:txBody>
      </p:sp>
      <p:sp>
        <p:nvSpPr>
          <p:cNvPr id="23" name="Round Same Side Corner Rectangle 22">
            <a:hlinkClick r:id="rId11"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4" name="Round Same Side Corner Rectangle 23">
            <a:hlinkClick r:id="rId12"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5" name="Round Same Side Corner Rectangle 24">
            <a:hlinkClick r:id="rId13"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7" name="Round Same Side Corner Rectangle 26">
            <a:hlinkClick r:id="rId15"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8" name="Round Same Side Corner Rectangle 27">
            <a:hlinkClick r:id="rId16"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9" name="Round Same Side Corner Rectangle 28">
            <a:hlinkClick r:id="rId17"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374516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6758126" cy="5472607"/>
          </a:xfrm>
        </p:spPr>
        <p:txBody>
          <a:bodyPr>
            <a:noAutofit/>
          </a:bodyPr>
          <a:lstStyle/>
          <a:p>
            <a:pPr marL="176213" indent="-169863"/>
            <a:r>
              <a:rPr lang="en-GB" sz="1300" b="1" dirty="0" smtClean="0"/>
              <a:t>Lossless Compression</a:t>
            </a:r>
            <a:r>
              <a:rPr lang="en-GB" sz="1300" dirty="0" smtClean="0"/>
              <a:t> </a:t>
            </a:r>
            <a:r>
              <a:rPr lang="en-GB" sz="1300" dirty="0"/>
              <a:t>lets you recreate the original file exactly. All lossless compression is based on the idea of breaking a file into a "smaller" form for transmission or storage and then putting it back together on the other end so it can be used again.</a:t>
            </a:r>
          </a:p>
          <a:p>
            <a:pPr marL="176213" indent="-169863"/>
            <a:r>
              <a:rPr lang="en-GB" sz="1300" b="1" dirty="0"/>
              <a:t>Lossy compression</a:t>
            </a:r>
            <a:r>
              <a:rPr lang="en-GB" sz="1300" dirty="0"/>
              <a:t> works very differently. These programs simply eliminate "unnecessary" bits of information, </a:t>
            </a:r>
            <a:r>
              <a:rPr lang="en-GB" sz="1300" dirty="0" smtClean="0"/>
              <a:t>altering </a:t>
            </a:r>
            <a:r>
              <a:rPr lang="en-GB" sz="1300" dirty="0"/>
              <a:t>the file so that it is smaller. This type of compression is used a lot for reducing the file size of bitmap pictures, which tend to be fairly bulky. To see how this works, let's consider how your computer might compress a </a:t>
            </a:r>
            <a:r>
              <a:rPr lang="en-GB" sz="1300" dirty="0" smtClean="0"/>
              <a:t>scanned </a:t>
            </a:r>
            <a:r>
              <a:rPr lang="en-GB" sz="1300" dirty="0"/>
              <a:t>photograph.</a:t>
            </a:r>
          </a:p>
          <a:p>
            <a:pPr marL="176213" indent="-169863"/>
            <a:r>
              <a:rPr lang="en-GB" sz="1300" dirty="0"/>
              <a:t>A lossless compression program can't do much with this type of file. While large parts of the picture may look the </a:t>
            </a:r>
            <a:r>
              <a:rPr lang="en-GB" sz="1300" dirty="0" smtClean="0"/>
              <a:t>same, </a:t>
            </a:r>
            <a:r>
              <a:rPr lang="en-GB" sz="1300" dirty="0"/>
              <a:t>the whole sky is blue, for </a:t>
            </a:r>
            <a:r>
              <a:rPr lang="en-GB" sz="1300" dirty="0" smtClean="0"/>
              <a:t>example, </a:t>
            </a:r>
            <a:r>
              <a:rPr lang="en-GB" sz="1300" dirty="0"/>
              <a:t>most of the individual pixels are a little bit different. To make this picture smaller without compromising the resolution, you have to change the </a:t>
            </a:r>
            <a:r>
              <a:rPr lang="en-GB" sz="1300" dirty="0" smtClean="0"/>
              <a:t>colour </a:t>
            </a:r>
            <a:r>
              <a:rPr lang="en-GB" sz="1300" dirty="0"/>
              <a:t>value for certain pixels. If the picture had a lot of blue sky, the program would pick one </a:t>
            </a:r>
            <a:r>
              <a:rPr lang="en-GB" sz="1300" dirty="0" smtClean="0"/>
              <a:t>colour </a:t>
            </a:r>
            <a:r>
              <a:rPr lang="en-GB" sz="1300" dirty="0"/>
              <a:t>of blue that could be used for every pixel. Then, the program rewrites the file so that the value for every sky pixel refers back to this information. If the compression scheme works well, you won't notice the change, but the file size will be significantly reduced.</a:t>
            </a:r>
          </a:p>
          <a:p>
            <a:pPr marL="176213" indent="-169863"/>
            <a:r>
              <a:rPr lang="en-GB" sz="1300" dirty="0"/>
              <a:t>Of course, with lossy compression, you can't get the original file back after it has been compressed. You're stuck with the compression program's reinterpretation of the original. For this reason, you can't use this sort of compression for anything that needs to be reproduced exactly, including </a:t>
            </a:r>
            <a:r>
              <a:rPr lang="en-GB" sz="1300" dirty="0" smtClean="0"/>
              <a:t>executable software </a:t>
            </a:r>
            <a:r>
              <a:rPr lang="en-GB" sz="1300" dirty="0"/>
              <a:t>applications, databases and </a:t>
            </a:r>
            <a:r>
              <a:rPr lang="en-GB" sz="1300" dirty="0" smtClean="0"/>
              <a:t>spread sheets</a:t>
            </a:r>
            <a:r>
              <a:rPr lang="en-GB" sz="1300" dirty="0" smtClean="0"/>
              <a:t>.</a:t>
            </a:r>
          </a:p>
          <a:p>
            <a:pPr marL="176213" indent="-169863"/>
            <a:r>
              <a:rPr lang="en-GB" sz="1300" b="1" dirty="0" smtClean="0"/>
              <a:t>P2.2 </a:t>
            </a:r>
            <a:r>
              <a:rPr lang="en-GB" sz="1300" b="1" dirty="0"/>
              <a:t>– Task </a:t>
            </a:r>
            <a:r>
              <a:rPr lang="en-GB" sz="1300" b="1" dirty="0" smtClean="0"/>
              <a:t>02</a:t>
            </a:r>
            <a:r>
              <a:rPr lang="en-GB" sz="1300" dirty="0" smtClean="0"/>
              <a:t> </a:t>
            </a:r>
            <a:r>
              <a:rPr lang="en-GB" sz="1300" dirty="0"/>
              <a:t>– </a:t>
            </a:r>
            <a:r>
              <a:rPr lang="en-GB" sz="1300" dirty="0" smtClean="0"/>
              <a:t>Define and compare Lossy and Lossless Compression in terms of image files with </a:t>
            </a:r>
            <a:r>
              <a:rPr lang="en-GB" sz="1300" dirty="0"/>
              <a:t>chosen examples</a:t>
            </a:r>
            <a:r>
              <a:rPr lang="en-GB" sz="1300" dirty="0" smtClean="0"/>
              <a:t>.</a:t>
            </a:r>
            <a:endParaRPr lang="en-GB" sz="1300" dirty="0" smtClean="0"/>
          </a:p>
        </p:txBody>
      </p:sp>
      <p:sp>
        <p:nvSpPr>
          <p:cNvPr id="3" name="Title 2"/>
          <p:cNvSpPr>
            <a:spLocks noGrp="1"/>
          </p:cNvSpPr>
          <p:nvPr>
            <p:ph type="title"/>
          </p:nvPr>
        </p:nvSpPr>
        <p:spPr/>
        <p:txBody>
          <a:bodyPr>
            <a:normAutofit/>
          </a:bodyPr>
          <a:lstStyle/>
          <a:p>
            <a:r>
              <a:rPr lang="en-GB" sz="2400" dirty="0"/>
              <a:t>LO2 Understand types of graphic images and graphical file formats </a:t>
            </a:r>
            <a:r>
              <a:rPr lang="en-GB" sz="2400" dirty="0" smtClean="0"/>
              <a:t>– Graphic Images</a:t>
            </a:r>
            <a:endParaRPr lang="en-GB" sz="2400" dirty="0"/>
          </a:p>
        </p:txBody>
      </p:sp>
      <p:pic>
        <p:nvPicPr>
          <p:cNvPr id="1026" name="Picture 2" descr="http://1.bp.blogspot.com/_2mmoC7Ls9UQ/TOs7EUjKoII/AAAAAAAAADg/p3w5-Wy8VRQ/s320/Lossy-JPE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5428" y="2996952"/>
            <a:ext cx="2163076" cy="1182482"/>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2" descr="data:image/jpeg;base64,/9j/4AAQSkZJRgABAQAAAQABAAD/2wCEAAkGBxASEhUREhQUFBQXExYbEhUVEBUTEhgVGRMaGBQRGBQYIiggGBsmHBgZITEhKis3Li4vFx8zODUsNyg5MisBCgoKDg0OGxAQGjUlICQwNDA4LDU1NzQ1Ny03NDY1LCwuLSwsLCw1MCwsLiwsLC0sLCwsLCwsLCwsLDQsLCwsLP/AABEIALoBEAMBEQACEQEDEQH/xAAbAAEAAwEBAQEAAAAAAAAAAAAAAwQFAgYBB//EAEEQAAICAQICAwwHCAMBAAMAAAECAAMRBBIFIRMxlAYUFSIzQVFSU7LS0yMyYWNzkdEWQnFygZKTsTRioaIHJEP/xAAbAQEAAgMBAQAAAAAAAAAAAAAABAUBAgMGB//EADYRAQABAgIFCwMEAgMBAAAAAAABAhEDUQQFEiExExQVMkFSgZGhwdEiYXEzseHwBkJiwvGC/9oADAMBAAIRAxEAPwD9xgICAgICAgICAgICAgICAgICAgICB8MDCr0OtStVrvUkVgEuxcF9vN9zBmPjE8s+r5gVYLR02o6J0awM3SAo2/o2Ne8HYXrUbSQCMgeeBBZp9cSdtyKBnaowx612qxZCdu3OfPkk5wQFDjoeIELmxF+lQsMqG6MMS9edhB3Z/oFAySSYE1Ok1hqdbbEawqANhNSZ3Ek7gN6kjAzk9X5hGNJr/GXpa9mV2DLb1TB3KbGBLHJA3YyQPMecCNtPxFUfFqO+1ioGAN3RAIqhkOBuDHxiebDJIBDBLxHRatzSUsClUcWHpXUbya9rhVG18BX+sMc+rmYEyprBtyyHLqGIAICbSXIGAQcgAcz9Y8h5gr2Ua8DIdCTjcAwz1AZUsmB6erlz5NA+XaXiDAjpauvI27kx4o5E4JK5B5cjz68eLA0uFJeExeys+4/VOQFz4q52rkjqzgQLkBAQEBAQEBAQEBAQEBAQEBAQEBAQItVTvRkyRuVlyOsZGMj7YGZpuBhUKMwObUsyE2gbbA+0AkkdW3OerHogVKu5bAH0xOA3/wDNQMtZuJ5dWBgKOoYyd2SCF3WcEV7unVjW+1BuQYbCsxOW84IbGDkcgfNA7ThbbalazpGrzlrE37gTnOCeTDAAbnjnyOYFO/gF207dTb0nRsqk22hckghiobGcAjOMjdkdQgdW8BtYg982DAbGC/ItXsOPHwQDgjIJHjc8ncAseCrBWgFxNi2M++wNYCWR0xt3gqAH5YPm+2BSXgOoVQF1Vjtvyxd7ANpIwBhiRt54GcHIzkDEDnU8B1RyV1Tk9EyAFrUXJcEWkq+dyqOWMZOeeDiBoeCm6PY1vSEWlwbE3qQQRsZcjcAGJ8wyAcYGIEtegYJYhsLB9/WCSoYABRz6hz5dXPzQI9Hwx62z0zuOeA5dhkqB63MZycHq5AbeeQ04CAgICAgICAgICAgICAgICAgICAgICAgICAgICAgICAgIFTU63ZbVVtz0hfnnGNqburz5najC2qKq79W3rLF97N1HdAy2EdDmhb66Xt6UBhbYUVNtWOabrFUnIIz1Ec5Jo0KKqI+r6ppmqIt2Re+/O0TMRbxuxtKdXdcWXUEUeNSRmsW5uGbNmbatu6sYy+QGG0Egk8p1q1bETRG3uq7bbuF/pm9pytOzN905sbfFocG4705QbU8epn3V3LdX4tgTCuANwOc55HzECcNI0TkYmbzumItMWnhffH/v5Ziq7N0nddY4ubvcFaxZtFdtr2tsu6PmhpCgdbHDMQByBknE1bRTNEbe+bcYiI3xfjtTP23xH5hrFf2LO7HFVNorqZbC46QatTpgVZQFGo243MT4oYLzVgSPOjVl8Suiapiabbtn6t//ABvwjtmJq4xa5t7nqgZUuj7AQEBAQEBAQEBAQEBAQEBAQEBAQEBAQEBAQEChxThNeo2bzYpQko1d1lLDIwfGrIPVO+BpFeDfZtvziJ/eJYmLon7n9MbRcVbduViOls6NrEACWtXnazgAeMRnkPRN403GjD5OJ3cOEXtPGIm14j7MbMXu5Xud04Ln6Tc4xuOouLKu8PtrbdmsbgDhcdQmZ03FmIjdaPtG/dbfu37szZhwnc1p1KMvSqU3YK6m5SxZ97mwhvpMsMndmZnT8WYmJtN/tHZFotu3WjI2YdUdztCbwGv2uHyvfV+wb33syLuwh3dRGCMnHXFWm4lVrxF4tv2Yvui2+bb92fE2Yc2dzGlNfREWbSXL/wD7F2bN+BYLW3ZsBAAIbPVMxp+NFe3Fr7rbo3W4W3brfY2YbCqAMDqHVIUzds+wEBAQEBAQEBAQEBAQEBAQEBAQEBAQEBAQEBAzuJ8Rap0REDlldvGsKABSg8ytn6//AJN6KJq4I2kaVRgRE1RO/JW8L3+xr7Q3y5vyFSL0rg5T6fJ4Xv8AY19ob5cchUdK4OU+nyeF7/Y19ob5cchUdK4OU+nyeF7/AGNfaG+XHIVHSuDlPp8nhe/2NfaG+XHIVHSuDlPp8nhe/wBjX2hvlxyFR0rg5T6fJ4Xv9jX2hvlxyFR0rg5T6fJ4Xv8AY19ob5cchUdK4OU+nyeF7/Y19ob5cchUdK4OU+nyscO4i9jlHRUIUMCthcHnjHNVxNK6Jo4pWjaVRj32Yndm0pokkBAQEBAQEBAQEBAzeI8RetwiIrkqWJawoBzxjkrZm9FE1cEbSdKowLbUTvyV/C9/sa+0N8ub8hUi9K4OU+nyeF7/AGNfaG+XHIVHSuDlPp8nhe/2NfaG+XHIVHSuDlPp8nhe/wBjX2hvlxyFR0rg5T6fJ4Xv9jX2hvlxyFR0rg5T6fJ4Xv8AY19ob5cchUdK4OU+nyeF7/Y19ob5cchUdK4OU+nyeF7/AGNfaG+XHIVHSuDlPp8nhe/2NfaG+XHIVHSuDlPp8rPDOIta7o6BCqo3i2FwQxcedVx9T/2aV0TTxStH0qjHiZpid2bP7pmcWIUGXGn1GwHqLZq2j850wO1C1rb6L5/DwtHF9UgBoe3UZroFvfFLIqX2amqvGFVSDte0so+r0a9WefXansQZwqJ60RHHhPZaZ+/2/N03Ee6TU0YXCEm2wMzJaVO2ypNiAHK+UZsnlhD/ABGZqmGKMCiv+/n4d6bjusFm3YprW2tW3LYbSLeIX6fKtnACoiP1dX2EYbU/38sTg4duO+37UxP8JOCcev1FyAgqguccqnq3VmjcpZHJIIbK9fWp6jyCmqZljFwaaKZ/Hu9ZOqGQEBAQJuEeXb8Ie+ZF0jsXeqOFfh7tyR1wQEDzPdHxyynUV1C2mgFVZTdWz9OxtCNp6wpB3BefIE+OpxgGBnt3cWF760prLV3VVop1BDA2a5dIDeoQ9Duz0iY3bk58oFC//wDJFiadL2poTftK79WUTY2jbULl9nJyV2BcdZHOBf4v3b20JdaaECV6mulWe/o/Gahbme0lcVKNwTrOWI6swJn7s7N9idDUGGiGorrbVoLD9GrFbMArUoLbd7Ng4yMiBBT3e7rdHWtaONSObrftXyxqboekVem27Sxx+6QV3ZGQudx/dRZrb9QjCtUrqpKolnSOrPbqFZLTgbLAKkyn7pzzOYHq4CB5/j7lbNw6xQxH9GkjA7VRrWL7Hj7PBcN7sL1rey9S4XT6d9ve5pffc4VdihnNlfP6wXltI5nkOkVz2odei0zMRTnPbl5b2pb3WHahFDKbNO9lfSk15sVXboMFcg4rJ545HIBwcbbbjGjb538Jtuyz9XP7YbcB6ufRbm22gjf3u2o2gYyU2IRv6txxzjbZ5rfhPb72/fsS191R6erTvp7FZ6w7FQ1ioG3lNzKu3qTnzGCwAzgmNvfazE6N9E1RVwTdy/Hm1ZtbaFVRUUAYOcWV7/GI8+COXm59czRVtNcfBjCt4t6bo5AQECbgnl7fwqffukXSOMLvVHVq8Djfl6vwrvfpjR+Mmt+rT4oZKUirrOG0WlGtrRyhyhZAxU5ByM9XMA/0ExMRPFvTiVU3imbXWploQEBAQEBAm4R5dvwh75kXSOxd6o4V+Hu3JHXBAocM4vRfkVt4w61IKuOeM4PWM+ccpiJieDerDqottRx3uOOXOorCNtLWYLAKSB0bty3AjrUeb0zpRTtVWlE0rFnCwprp4x8s7fd7d/7Kf6fuSRyFKo6Wxso9flDbQ7Mjta5askodlPIlSpONnPxSRz9MchSx0tjZR6/KYvd7d/7KfgjkKWelsbKPX5N93t3/ALKfgjkKTpbGyj1+XD6i5Sh6Vj9LUuClWMPaqsOSAjkT1TWrBpiLuuBrLFxMSmmYjfP3+XpQokZdIddqlqre187UUs2Bk4AycAdcTuZppmqYiO180OuquXfWwYZwcdYPXtYHmp5jkfTMRMTwZroqom1UWll8YGb1H3R9+SdH7VLrfhR4+ym+jqI2lEI27cFFI2HGUx6vIcurkJJtCmiuqO18GiqBU9GmVXap2LlV86A45D7ItBt1ZuV4fSMYqrGE2DFajCHrrHL6v2dUWg26s0h0tZZXKLvUYVto3KD1gN1gRaGNqbWuafS1152IqZOTtULk+k46+uLWJqmeMpZlggICBNwTy9v4VPv3SLpHGF3qjq1eBxvy9X4V3v0xo/GTW/Vp8UMlKQgICAgICAgIGTxHiV1Fy9EUG6o7t6F+phjGGXHWZA0zEmi1nqf8a0WnSOV2pta3u4/afW+mj/A/zJC5xOT1HROH3p9Pg/afW+mj/A/zI5xOR0Th96fT4ZCKRtOfGU5DDKkNjBZSOa9Z8/nnHam94WEYFHJxh1ReIizUPHrSK1tG8JZkuow4HRuuWUfWOWHVj+BkvA0iIqjaee1rqiurBqjA3/bxvubNFyuoZCGU9RByJbRMTF4eBrw6sOqaa4tMdku5lqQECjxq1kqLrjcr1FcjIyLkIyOWRmcsabUTP2TNX0RXpWHTPbVEeqp+0+t9NH+B/mSo5xOT6L0Th96fT4Q63jurtrap2p2upDbaWDYPXglzg/0mJx5mLWbUarw6aoqiqd39yUqbWRukRijj95cZx6DnkR9hE501zTwTcbR8PGi1cNNePlnDXgLhNu9c7TzzuZf3P45I5Z5dQn6NpFN7Vbnkdd6mx5pirBjaiL7u3y7fDybCsCAQcg9RHMEemWLxsxbc+zIQEBAQEBAQJuCeXt/Cp9+6RdI4wu9UdWrwON+Xq/Cu9+mNH4ya36tPihkpSEBAQEBAQEBAzdZwqzUXAIyjbUc7s+dhjGP4SDpmHt2em/x3S+b8puve3v8AZ9/ZPUevV/8Ach83+703S89z1/g/ZPUevV/9xzf7nS89z1/hhadXchFUtYepF5nl1nJxgfacDmJx2Jmq0LHnVFOFGJXNrxdr2dzrIKmub61mDUuNuOisba7fvcwvIYHIjxgZLwMCnaja3vO621rizgVcl9P37eMeXh5tVEAAAAAHUAMAfZiWjwkzffLqZCAgUuL1F69gwC1lSgnqybkAJ/Oc8WL0TH2S9Ar2NKw6sqon1R/snqPXq/8AuVPN/u+g9Lz3PX+FfiHc9fTU9pashFLEDcCQBnA5TE4Fovdth61mqqKdjjOf8KGk0ltrbKlLHznqRf5n6h/Dr9AM5UYc1cE/SNLw8CPqnfk1PAC12KtpFhKbiuPogQ3LCn638T5xkASx0XBpibzvl43Xus8eummmmdmmb7o959uDUk95QgICAgICAgIE3BPL2/hU+/dIukcYXeqOrV4HG/L1fhXe/TGj8ZNb9WnxQyUpCAgICAgICAgTcI8u34Q98yLpHYu9UcK/D3bkjrggVtDoKqQRUgXJy2Osn0ljzP8AWLMzVM8ZVOPoxWshWbbbltqliB0TrnaOZ5kfnN8OYiqJlF0zDqxMGqmmN82/eGb0p9S7s9vwyVy1Gai6O0nu+sfJ0p9S7s9vwxy1GZ0dpPd9Y+TpT6l3Z7fhjlqMzo7Se76x8nSn1Luz2/DHLUZnR2k931j5R27mKAV256ak86LFAC3IzEkjAAAJmteLTNMxEu2j6Dj0YtNVVO6Jzj5eqkR6BFqtOliNW4yrAhhkjIPWMjmIZiZibwafTpWoRFVFHUFAA/IQTMzN5ZHFvLr+EffEkaP2qbW/Cjx9kMlKQgICAgICAgIE3BPL2/hU+/dIukcYXeqOrV4HG/L0/hXe/TGj8ZNb9WnxQyUpCAgICAgICAgTcI8u34Q98yLpHYu9UcK/D3bkjrggICAgICAgICAgIGHxby6/hH3xJGj9qn1vwo8fZDJSkICAgICAgICBNwTy934VPv3SLpHGF3qjq1eDR1vDarSrOGyoYKVses4bG4eIRn6o6/ROEVTHBaV4VGJ14ur+AdP972m/45tt1ZufNMDuR5HgHT/e9pv+ONurM5pgdyPI8A6f73tN/wAcbdWZzTA7keR4B0/3vab/AI426szmmB3I8jwDp/ve03/HG3Vmc0wO5HkeAdP972m/4426szmmB3I8jwDp/ve03/HG3Vmc0wO5HkeAdP8Ae9pv+ONurM5pgdyPI8A6f73tN/xxt1ZnNMDuR5J9Fw2qolkDZIAJa2yzkDnA3k4ms1TPF0w8KjD6kWXJh0ICAgICAgICAgICBT1vDarSGcNkAgFbbK+ROcHYRmZiqY4OeJhUYnXi6DwDp/ve03/HNturNz5pgdyPI8A6f73tN/xxt1ZnNMDuR5HgHT/e9pv+ONurM5pgdyPI8A6f73tN/wAcbdWZzTA7keR4B0/3vab/AI426szmmB3I8jwDp/ve03/HG3Vmc0wO5HkeAdP972m/4426szmmB3I8jwDp/ve03/HG3Vmc0wO5HkeAdP8Ae9pv+ONurM5pgdyPJY0XDaqizIGywUMWsew4XO0eOTj6x6vTNZqmeLpRhUYfUiy3MOhAQEBAQEBAQEBAQEBAQEBAQEBAQEBAQEBAQEBAQEBAQEDC4xrzRqqHYXmk0akP0VF969J0mnNe5KlbB2izBI9b0yfo+DGLgVxFtrap4zEbrVXtNUx22v4NZm0sqo6jvkZ776fvq3f5TvLvTL9ERn6HOzo+r6TfnPLMlVclyG7Z2dmMtrb3X/5cb8fp2eG+zXfdnaUarve9S2ryr0npmTWlrPGPSJ0Plaj1bjSSnNSvnWSa+Q5aiYinfE7vo3ZTfqz9tuIq4xPZLWL2/v8AfJp6ajVONGc6ioWeLqUZ7HYLUXtrYWHBTcV2FmAZlsAbDDlFrrwKJxYtTVbfTNojfNondvvbjERNomJmN0tt+57CU7oQEBAQEBAQEBAQEBAQEBAQEBAQEBAQEBAQEBAQECO69E5uyrnq3MF/3Ah8I0e1r/yL+sFjwjR7Wv8AyL+sFjwjR7Wv/Iv6wWPCNHta/wDIv6wWPCNHta/8i/rBY8I0e1r/AMi/rBY8I0e1r/yL+sFjwjR7Wv8AyL+sFjwjR7Wv/Iv6wWS06mt87HVsde1g2PygSwEBAQEBAQEBAQEBAQEBAQEBAQEBAQEDF44Abav5Lf8Adc7YHWVmtf0Y/PtLDXjWlNvQ5O7eUB6JxUbApZqhbjYXAB8XOeR9ElbUXspORr2dr+/m3FZTWUEkBl5KrFuWzDEgeP1Zyp5Z9Hpi8NNirIGspyfGUYxzOApyMjax5Ny9EXg2KsjVaymsEsV5FAQBuYb3CJlRzwSw5xMxBTRVVwhZ2D0D8plqbB6B+UBsHoH5QGwegflAbB6B+UCfg6gXtj2Q98yNpHYutUcK/D3bsjrkgICAgICAgICAgIGJx4k21LudQUtJCWPXkhqgCSpGfrH851waYqner9Y41eFhxNE23s2pq2JVbrGYdYGstJHPByA/KSOToyVM6bpMReavT+Eve/8A3u7Vf8UzyVGTXn+kd79jvf8A73dqv+KOSoyOf6R3v2O9/wDvd2q/4o5KjI5/pHe/Z86IZx0l2cZx31dnHpxumOSoyZ59pHe/Z973/wC93ar/AIpnkqMmOf6R3v2WuD5W7busINTEh7XsGQy4I3k46zOGNTFNrLXVuPiYu1tze1vdvTgsyAgY3G/K1fyW/wC652wOsrNa/ox+faXmF7n3D46b6AXPctXRDd0rsztm3PNN7lguAc+fHKSdlT8vFuG+1r/b8fjcytX3HtXSi0bHZKdHXsZAqN3vZYzWlScMW6QnaSOYzmazRaNzrTpUVVfVu3zPn/4k4f3GfQ0pcyEpUgdejDpuXSNQcE4zzfd1ebERh7t5XpX1TNPb83Sv3IMbela/OK60UdCAQqvp3ILBvGy2n8/V0h68CZ2N97tY0qIp2Yp9fz8+j1U6IhAQEBAm4R5dvwh75kXSOxd6o4V+Hu3JHXBAQEBAQEBAQEBAQMTjflqfwrvfpnfA60qvW36Ufn2eB0/cxq0bpFdA+dca/FRTU91lpptLhd1i4YZQnkTnnjA67E/ur50jDmLTHd8bWvH8p9DwjiC16ffa7slxLqbnVejJTk7b2awjDkZYjxsEejMU1bmtWLhTNVo4x6+VvRxo+Ca6voFRnCpaxctrHfl3wGZmU56UNTuUKT4rHOMnIRTVFmasbCq2pntjL7elp8327gnEcafo73BFjNqN1rucll2ADeAUCBht5jnnaTzDZq3MRjYX1Xp/H9tx/t13gvDNUmstuuJZCtoRjcXGGvDVqtZ8mBWFUgdZUnz5OaYnavLTExKJwopp+37fL0s6IqXhn/IH4T++ki6R2LrVH+/h7t2R1yQEDG435Wr+S3/dc7YHWVmtf0Y/PtKtJjz5AQEBAQEBAQK6cWp09+bSw3VeLtqss6n552KcdY65E0mqKbXX+pMGvEivYi9re67+1+i9ezsmp+CReUpzX3Msfun7X6L17Oyan4I5SnM5lj90/a/RevZ2TU/BHKU5nMsfuvP63jjHUtdp7LAu1Bh0sWskZyDVYB6frDB+3lONeLarcsNG1fFeFMYsWm+6fJv8K7p6rMJaOic8hk5rY+ba/m6wMNgk8hnrnWjFipB0jQsTB3zvjN9TjF7cxXXjJxmxs4BIH7v2SXTgXi93nsXWkUVzTs8Jtx/h98K6j1Kv8jfDM83+7TpeO56/wgPdR0bmu6s52Kyms7h4xYEHdtx9X/2cMW2HNpla6vnE02masOnh9497O/2to9S3+1PinLlqM0/o/Se76x8n7W0epb/anxRy1GZ0fpPd9Y+VPjPdLXbRbWi3B2RgpG1CCRgHcGyv8RzmJxabbpdMPV+PFcTVRuvHbHyq8L7pLavFszcnpyOlX+pwHH8efXzPVOdGP2VJek6rifqwvL+Wjq+IVX20tUwYdHdkcwwO6nkynmp/j6RJ+jTEzeHktc0VUURTVFpv7O5MeeICAgICBLwz/kD8J/fSRdI7F1qj/fw927I65ICBjcb8rV/Jb/uudsDrKzWv6Mfn2lWkx58gICAgICAgIHnO6S5Vur3Mq5rbGWA/eX0yt0//AF8Xsv8AEpiOW/8An/sze/KvaJ/ev6yus9ntRmd+Ve0T+9f1ixtRmd+Ve0T+9f1ixtRmkrtVuakMPSCCP/IZiYlJXWzt0aKXcj6igEkek55AebJwPtm1NM1cHHGx8PCi9ctfuf0llanc2FP1ahzVMEg4Y8+fLkOQxy9MudHoqpo+qbvmmt9IwcbSJ5LD2bTN5z+9uEeHjLWkhVPNcccDUHJA+hr6z/3slZp1MzVFoe1/xXFoowsTaqiN8cZ+yn0q+sPzEg7FWT1XOcHvx5wdKvrD8xGxVkc5we/HnD4bk9ZfzEbFWTMaRgzNorjzh27ADJIA9JOBNXWZiIvKerhlzOh8ejcrlLMYt2qUBAQ9Qyw+uCPF5qRjM7RMGravezy2v9YYHIbGxFd54z2feLb/ACmPGNz01SkKASWIABY4yTj6x2gDJ+wYlo8HO+XUyEBAQECXhn/IH4T++ki6R2LrVH+/h7t2R1yQEDG435Wr+S3/AHXO2B1lZrX9GPz7SrSY8+QEBAQEBAQECXhSg3tn2Q9+RdI7F1qjhX4e7b6NfQPykdcnRr6B+UB0a+gflA89xDuca7UNYXCVlUGFGbCRnI9C/wAef9Jzqw4qm8pmBplWDhzRRG+Z4/x/fw2tDoaqV2VqFHWfOSfSzHmx+0zeIiN0ItddVc7VU3lUHA6x1PaBknAYYGTnzidYxao3XQ6tBwKqpqmnfP3n5PAie0t/uX9I5WvNr0fo/d9Z+VjQ8OSoswLMWCgljnkpYgDAHrGa1VTVxd8LBowotRFlyaupAp8Y0jXUW1KQpdGUMQSASMZIGMj7MzExeLNqKtmqKspU+Edz1VJDn6SzzOwwF5Ywi9S+fnzPPrmtOHFPB3x9LxMbrTuyccb8tT+Fd79MlYHWUWtv0o/PsgktQEBAQEBAl4Z/yB+E/vpIukdi61R/v4e7dkdckBAxuN+Vq/kt/wB1ztgdZWa1/Rj8+0q0mPPkBAQEBAQEBAm4R5dvwh75kXSOxd6o4V+Hu3JHXBAQKfFeILRX0jK7ncqoiAGx3Y4VFBIGSfSQB1kgQKtfdFp81K5aqy36ldlbK4O4rhvMuWBAJOG/dJgVae7XhzAsuoUhUdydlg8RK+kdua8/E5/bg4zg4CzX3TaNjWBaM2GwINj5+jZRbnl4u0uuc45HPVA+U90+jdUZbc73KIBXZuLhQxGzbuA2kNkjGCD1GB23dHpAtj9J4tVnRuRXYfpN2zo1wv0h3AjC55gjzQI7O6fSC2mkPve/b0ewbhtdHdHLdQBFbY8/LqgbMBAxON+Wp/Cu9+md8DrKvW36Ufn2QSWoCAgICAgS8M/5A/Cf30kXSOxdao/38PduyOuSAgZfGNHa7I1QQ7Q4Id2T620gghW9X/2dMOvZm6Jpmjzj4cUxNt9/3Uu8dZ6lHabPlTtziMlb0TX3oO8dZ6lHabPlRziMjomvvQd46z1KO02fKjnEZHRNfeg7x1nqUdps+VHOIyOia+9B3jrPUo7TZ8qOcRkdE196DvHWepR2mz5Uc4jI6Jr70HeOs9SjtNnyo5xGR0TX3oO8dZ6lHabPlRziMjomvvQd46z1KO02fKjnEZHRNfeha4Tor1sZ7RWAUAGyxnOdxJzlFxOWJiRXZP0LRKtH2rze9mvOScQECnxThyahOjfcPGVlZGKurqwZXVh1EEfwPMHIOIGd+yum3VuTaTXszuuZukNdptqNu7JfZYzMvoJ9HKBS13cRQ2mfT1M6k6dqq2ZtwXOkbTKxH72Eb84GhpO5jTI27x3Yperl33FxeajYXPnOKa1HoAgVNN3EaKuhdOilUW0WeKtaMXAABJVRzwANw8bl1wO9f3G6S7p+kDN071s4OwqGrYlCEK7SfGIJYEkYB5AABKncppltqtXenRCvYivtpzXW9aMawMZC2MOWPN6BA3YCBlcY0VzvW9QrO1bAwexk+sUIIIVs/UP5zph17M3RNM0aceiKYm29T7x1nqUdps+VO3OIyVvRNfeg7x1nqUdps+VHOIyOia+9B3jrPUo7TZ8qOcRkdE196DvHWepR2mz5Uc4jI6Jr70HeOs9SjtNnyo5xGR0TX3oO8dZ6lHabPlRziMjomvvQs8L0V6277BWo2FRssZySWU88ouPq/wDs5YmJt2T9C0SrR9q83vb3bE5JxAQEBAQEBAQEBAQEBAQEBAQEBAQEBAQEBAQEBAQEBAQEBAQED//Z">
            <a:hlinkClick r:id="rId4"/>
          </p:cNvPr>
          <p:cNvSpPr>
            <a:spLocks noChangeAspect="1" noChangeArrowheads="1"/>
          </p:cNvSpPr>
          <p:nvPr/>
        </p:nvSpPr>
        <p:spPr bwMode="auto">
          <a:xfrm>
            <a:off x="155575" y="-846138"/>
            <a:ext cx="2590800" cy="1771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AutoShape 4" descr="data:image/jpeg;base64,/9j/4AAQSkZJRgABAQAAAQABAAD/2wCEAAkGBxASEhUREhQUFBQXExYbEhUVEBUTEhgVGRMaGBQRGBQYIiggGBsmHBgZITEhKis3Li4vFx8zODUsNyg5MisBCgoKDg0OGxAQGjUlICQwNDA4LDU1NzQ1Ny03NDY1LCwuLSwsLCw1MCwsLiwsLC0sLCwsLCwsLCwsLDQsLCwsLP/AABEIALoBEAMBEQACEQEDEQH/xAAbAAEAAwEBAQEAAAAAAAAAAAAAAwQFAgYBB//EAEEQAAICAQICAwwHCAMBAAMAAAECAAMRBBIFIRMxlAYUFSIzQVFSU7LS0yMyYWNzkdEWQnFygZKTsTRioaIHJEP/xAAbAQEAAgMBAQAAAAAAAAAAAAAABAUBAgMGB//EADYRAQABAgIFCwMEAgMBAAAAAAABAhEDUQQFEiExExQVMkFSgZGhwdEiYXEzseHwBkJiwvGC/9oADAMBAAIRAxEAPwD9xgICAgICAgICAgICAgICAgICAgICB8MDCr0OtStVrvUkVgEuxcF9vN9zBmPjE8s+r5gVYLR02o6J0awM3SAo2/o2Ne8HYXrUbSQCMgeeBBZp9cSdtyKBnaowx612qxZCdu3OfPkk5wQFDjoeIELmxF+lQsMqG6MMS9edhB3Z/oFAySSYE1Ok1hqdbbEawqANhNSZ3Ek7gN6kjAzk9X5hGNJr/GXpa9mV2DLb1TB3KbGBLHJA3YyQPMecCNtPxFUfFqO+1ioGAN3RAIqhkOBuDHxiebDJIBDBLxHRatzSUsClUcWHpXUbya9rhVG18BX+sMc+rmYEyprBtyyHLqGIAICbSXIGAQcgAcz9Y8h5gr2Ua8DIdCTjcAwz1AZUsmB6erlz5NA+XaXiDAjpauvI27kx4o5E4JK5B5cjz68eLA0uFJeExeys+4/VOQFz4q52rkjqzgQLkBAQEBAQEBAQEBAQEBAQEBAQEBAQItVTvRkyRuVlyOsZGMj7YGZpuBhUKMwObUsyE2gbbA+0AkkdW3OerHogVKu5bAH0xOA3/wDNQMtZuJ5dWBgKOoYyd2SCF3WcEV7unVjW+1BuQYbCsxOW84IbGDkcgfNA7ThbbalazpGrzlrE37gTnOCeTDAAbnjnyOYFO/gF207dTb0nRsqk22hckghiobGcAjOMjdkdQgdW8BtYg982DAbGC/ItXsOPHwQDgjIJHjc8ncAseCrBWgFxNi2M++wNYCWR0xt3gqAH5YPm+2BSXgOoVQF1Vjtvyxd7ANpIwBhiRt54GcHIzkDEDnU8B1RyV1Tk9EyAFrUXJcEWkq+dyqOWMZOeeDiBoeCm6PY1vSEWlwbE3qQQRsZcjcAGJ8wyAcYGIEtegYJYhsLB9/WCSoYABRz6hz5dXPzQI9Hwx62z0zuOeA5dhkqB63MZycHq5AbeeQ04CAgICAgICAgICAgICAgICAgICAgICAgICAgICAgICAgIFTU63ZbVVtz0hfnnGNqburz5najC2qKq79W3rLF97N1HdAy2EdDmhb66Xt6UBhbYUVNtWOabrFUnIIz1Ec5Jo0KKqI+r6ppmqIt2Re+/O0TMRbxuxtKdXdcWXUEUeNSRmsW5uGbNmbatu6sYy+QGG0Egk8p1q1bETRG3uq7bbuF/pm9pytOzN905sbfFocG4705QbU8epn3V3LdX4tgTCuANwOc55HzECcNI0TkYmbzumItMWnhffH/v5Ziq7N0nddY4ubvcFaxZtFdtr2tsu6PmhpCgdbHDMQByBknE1bRTNEbe+bcYiI3xfjtTP23xH5hrFf2LO7HFVNorqZbC46QatTpgVZQFGo243MT4oYLzVgSPOjVl8Suiapiabbtn6t//ABvwjtmJq4xa5t7nqgZUuj7AQEBAQEBAQEBAQEBAQEBAQEBAQEBAQEBAQEChxThNeo2bzYpQko1d1lLDIwfGrIPVO+BpFeDfZtvziJ/eJYmLon7n9MbRcVbduViOls6NrEACWtXnazgAeMRnkPRN403GjD5OJ3cOEXtPGIm14j7MbMXu5Xud04Ln6Tc4xuOouLKu8PtrbdmsbgDhcdQmZ03FmIjdaPtG/dbfu37szZhwnc1p1KMvSqU3YK6m5SxZ97mwhvpMsMndmZnT8WYmJtN/tHZFotu3WjI2YdUdztCbwGv2uHyvfV+wb33syLuwh3dRGCMnHXFWm4lVrxF4tv2Yvui2+bb92fE2Yc2dzGlNfREWbSXL/wD7F2bN+BYLW3ZsBAAIbPVMxp+NFe3Fr7rbo3W4W3brfY2YbCqAMDqHVIUzds+wEBAQEBAQEBAQEBAQEBAQEBAQEBAQEBAQEBAzuJ8Rap0REDlldvGsKABSg8ytn6//AJN6KJq4I2kaVRgRE1RO/JW8L3+xr7Q3y5vyFSL0rg5T6fJ4Xv8AY19ob5cchUdK4OU+nyeF7/Y19ob5cchUdK4OU+nyeF7/AGNfaG+XHIVHSuDlPp8nhe/2NfaG+XHIVHSuDlPp8nhe/wBjX2hvlxyFR0rg5T6fJ4Xv9jX2hvlxyFR0rg5T6fJ4Xv8AY19ob5cchUdK4OU+nyeF7/Y19ob5cchUdK4OU+nyscO4i9jlHRUIUMCthcHnjHNVxNK6Jo4pWjaVRj32Yndm0pokkBAQEBAQEBAQEBAzeI8RetwiIrkqWJawoBzxjkrZm9FE1cEbSdKowLbUTvyV/C9/sa+0N8ub8hUi9K4OU+nyeF7/AGNfaG+XHIVHSuDlPp8nhe/2NfaG+XHIVHSuDlPp8nhe/wBjX2hvlxyFR0rg5T6fJ4Xv9jX2hvlxyFR0rg5T6fJ4Xv8AY19ob5cchUdK4OU+nyeF7/Y19ob5cchUdK4OU+nyeF7/AGNfaG+XHIVHSuDlPp8nhe/2NfaG+XHIVHSuDlPp8rPDOIta7o6BCqo3i2FwQxcedVx9T/2aV0TTxStH0qjHiZpid2bP7pmcWIUGXGn1GwHqLZq2j850wO1C1rb6L5/DwtHF9UgBoe3UZroFvfFLIqX2amqvGFVSDte0so+r0a9WefXansQZwqJ60RHHhPZaZ+/2/N03Ee6TU0YXCEm2wMzJaVO2ypNiAHK+UZsnlhD/ABGZqmGKMCiv+/n4d6bjusFm3YprW2tW3LYbSLeIX6fKtnACoiP1dX2EYbU/38sTg4duO+37UxP8JOCcev1FyAgqguccqnq3VmjcpZHJIIbK9fWp6jyCmqZljFwaaKZ/Hu9ZOqGQEBAQJuEeXb8Ie+ZF0jsXeqOFfh7tyR1wQEDzPdHxyynUV1C2mgFVZTdWz9OxtCNp6wpB3BefIE+OpxgGBnt3cWF760prLV3VVop1BDA2a5dIDeoQ9Duz0iY3bk58oFC//wDJFiadL2poTftK79WUTY2jbULl9nJyV2BcdZHOBf4v3b20JdaaECV6mulWe/o/Gahbme0lcVKNwTrOWI6swJn7s7N9idDUGGiGorrbVoLD9GrFbMArUoLbd7Ng4yMiBBT3e7rdHWtaONSObrftXyxqboekVem27Sxx+6QV3ZGQudx/dRZrb9QjCtUrqpKolnSOrPbqFZLTgbLAKkyn7pzzOYHq4CB5/j7lbNw6xQxH9GkjA7VRrWL7Hj7PBcN7sL1rey9S4XT6d9ve5pffc4VdihnNlfP6wXltI5nkOkVz2odei0zMRTnPbl5b2pb3WHahFDKbNO9lfSk15sVXboMFcg4rJ545HIBwcbbbjGjb538Jtuyz9XP7YbcB6ufRbm22gjf3u2o2gYyU2IRv6txxzjbZ5rfhPb72/fsS191R6erTvp7FZ6w7FQ1ioG3lNzKu3qTnzGCwAzgmNvfazE6N9E1RVwTdy/Hm1ZtbaFVRUUAYOcWV7/GI8+COXm59czRVtNcfBjCt4t6bo5AQECbgnl7fwqffukXSOMLvVHVq8Djfl6vwrvfpjR+Mmt+rT4oZKUirrOG0WlGtrRyhyhZAxU5ByM9XMA/0ExMRPFvTiVU3imbXWploQEBAQEBAm4R5dvwh75kXSOxd6o4V+Hu3JHXBAocM4vRfkVt4w61IKuOeM4PWM+ccpiJieDerDqottRx3uOOXOorCNtLWYLAKSB0bty3AjrUeb0zpRTtVWlE0rFnCwprp4x8s7fd7d/7Kf6fuSRyFKo6Wxso9flDbQ7Mjta5askodlPIlSpONnPxSRz9MchSx0tjZR6/KYvd7d/7KfgjkKWelsbKPX5N93t3/ALKfgjkKTpbGyj1+XD6i5Sh6Vj9LUuClWMPaqsOSAjkT1TWrBpiLuuBrLFxMSmmYjfP3+XpQokZdIddqlqre187UUs2Bk4AycAdcTuZppmqYiO180OuquXfWwYZwcdYPXtYHmp5jkfTMRMTwZroqom1UWll8YGb1H3R9+SdH7VLrfhR4+ym+jqI2lEI27cFFI2HGUx6vIcurkJJtCmiuqO18GiqBU9GmVXap2LlV86A45D7ItBt1ZuV4fSMYqrGE2DFajCHrrHL6v2dUWg26s0h0tZZXKLvUYVto3KD1gN1gRaGNqbWuafS1152IqZOTtULk+k46+uLWJqmeMpZlggICBNwTy9v4VPv3SLpHGF3qjq1eBxvy9X4V3v0xo/GTW/Vp8UMlKQgICAgICAgIGTxHiV1Fy9EUG6o7t6F+phjGGXHWZA0zEmi1nqf8a0WnSOV2pta3u4/afW+mj/A/zJC5xOT1HROH3p9Pg/afW+mj/A/zI5xOR0Th96fT4ZCKRtOfGU5DDKkNjBZSOa9Z8/nnHam94WEYFHJxh1ReIizUPHrSK1tG8JZkuow4HRuuWUfWOWHVj+BkvA0iIqjaee1rqiurBqjA3/bxvubNFyuoZCGU9RByJbRMTF4eBrw6sOqaa4tMdku5lqQECjxq1kqLrjcr1FcjIyLkIyOWRmcsabUTP2TNX0RXpWHTPbVEeqp+0+t9NH+B/mSo5xOT6L0Th96fT4Q63jurtrap2p2upDbaWDYPXglzg/0mJx5mLWbUarw6aoqiqd39yUqbWRukRijj95cZx6DnkR9hE501zTwTcbR8PGi1cNNePlnDXgLhNu9c7TzzuZf3P45I5Z5dQn6NpFN7Vbnkdd6mx5pirBjaiL7u3y7fDybCsCAQcg9RHMEemWLxsxbc+zIQEBAQEBAQJuCeXt/Cp9+6RdI4wu9UdWrwON+Xq/Cu9+mNH4ya36tPihkpSEBAQEBAQEBAzdZwqzUXAIyjbUc7s+dhjGP4SDpmHt2em/x3S+b8puve3v8AZ9/ZPUevV/8Ach83+703S89z1/g/ZPUevV/9xzf7nS89z1/hhadXchFUtYepF5nl1nJxgfacDmJx2Jmq0LHnVFOFGJXNrxdr2dzrIKmub61mDUuNuOisba7fvcwvIYHIjxgZLwMCnaja3vO621rizgVcl9P37eMeXh5tVEAAAAAHUAMAfZiWjwkzffLqZCAgUuL1F69gwC1lSgnqybkAJ/Oc8WL0TH2S9Ar2NKw6sqon1R/snqPXq/8AuVPN/u+g9Lz3PX+FfiHc9fTU9pashFLEDcCQBnA5TE4Fovdth61mqqKdjjOf8KGk0ltrbKlLHznqRf5n6h/Dr9AM5UYc1cE/SNLw8CPqnfk1PAC12KtpFhKbiuPogQ3LCn638T5xkASx0XBpibzvl43Xus8eummmmdmmb7o959uDUk95QgICAgICAgIE3BPL2/hU+/dIukcYXeqOrV4HG/L1fhXe/TGj8ZNb9WnxQyUpCAgICAgICAgTcI8u34Q98yLpHYu9UcK/D3bkjrggVtDoKqQRUgXJy2Osn0ljzP8AWLMzVM8ZVOPoxWshWbbbltqliB0TrnaOZ5kfnN8OYiqJlF0zDqxMGqmmN82/eGb0p9S7s9vwyVy1Gai6O0nu+sfJ0p9S7s9vwxy1GZ0dpPd9Y+TpT6l3Z7fhjlqMzo7Se76x8nSn1Luz2/DHLUZnR2k931j5R27mKAV256ak86LFAC3IzEkjAAAJmteLTNMxEu2j6Dj0YtNVVO6Jzj5eqkR6BFqtOliNW4yrAhhkjIPWMjmIZiZibwafTpWoRFVFHUFAA/IQTMzN5ZHFvLr+EffEkaP2qbW/Cjx9kMlKQgICAgICAgIE3BPL2/hU+/dIukcYXeqOrV4HG/L0/hXe/TGj8ZNb9WnxQyUpCAgICAgICAgTcI8u34Q98yLpHYu9UcK/D3bkjrggICAgICAgICAgIGHxby6/hH3xJGj9qn1vwo8fZDJSkICAgICAgICBNwTy934VPv3SLpHGF3qjq1eDR1vDarSrOGyoYKVses4bG4eIRn6o6/ROEVTHBaV4VGJ14ur+AdP972m/45tt1ZufNMDuR5HgHT/e9pv+ONurM5pgdyPI8A6f73tN/wAcbdWZzTA7keR4B0/3vab/AI426szmmB3I8jwDp/ve03/HG3Vmc0wO5HkeAdP972m/4426szmmB3I8jwDp/ve03/HG3Vmc0wO5HkeAdP8Ae9pv+ONurM5pgdyPI8A6f73tN/xxt1ZnNMDuR5J9Fw2qolkDZIAJa2yzkDnA3k4ms1TPF0w8KjD6kWXJh0ICAgICAgICAgICBT1vDarSGcNkAgFbbK+ROcHYRmZiqY4OeJhUYnXi6DwDp/ve03/HNturNz5pgdyPI8A6f73tN/xxt1ZnNMDuR5HgHT/e9pv+ONurM5pgdyPI8A6f73tN/wAcbdWZzTA7keR4B0/3vab/AI426szmmB3I8jwDp/ve03/HG3Vmc0wO5HkeAdP972m/4426szmmB3I8jwDp/ve03/HG3Vmc0wO5HkeAdP8Ae9pv+ONurM5pgdyPJY0XDaqizIGywUMWsew4XO0eOTj6x6vTNZqmeLpRhUYfUiy3MOhAQEBAQEBAQEBAQEBAQEBAQEBAQEBAQEBAQEBAQEBAQEDC4xrzRqqHYXmk0akP0VF969J0mnNe5KlbB2izBI9b0yfo+DGLgVxFtrap4zEbrVXtNUx22v4NZm0sqo6jvkZ776fvq3f5TvLvTL9ERn6HOzo+r6TfnPLMlVclyG7Z2dmMtrb3X/5cb8fp2eG+zXfdnaUarve9S2ryr0npmTWlrPGPSJ0Plaj1bjSSnNSvnWSa+Q5aiYinfE7vo3ZTfqz9tuIq4xPZLWL2/v8AfJp6ajVONGc6ioWeLqUZ7HYLUXtrYWHBTcV2FmAZlsAbDDlFrrwKJxYtTVbfTNojfNondvvbjERNomJmN0tt+57CU7oQEBAQEBAQEBAQEBAQEBAQEBAQEBAQEBAQEBAQECO69E5uyrnq3MF/3Ah8I0e1r/yL+sFjwjR7Wv8AyL+sFjwjR7Wv/Iv6wWPCNHta/wDIv6wWPCNHta/8i/rBY8I0e1r/AMi/rBY8I0e1r/yL+sFjwjR7Wv8AyL+sFjwjR7Wv/Iv6wWS06mt87HVsde1g2PygSwEBAQEBAQEBAQEBAQEBAQEBAQEBAQEDF44Abav5Lf8Adc7YHWVmtf0Y/PtLDXjWlNvQ5O7eUB6JxUbApZqhbjYXAB8XOeR9ElbUXspORr2dr+/m3FZTWUEkBl5KrFuWzDEgeP1Zyp5Z9Hpi8NNirIGspyfGUYxzOApyMjax5Ny9EXg2KsjVaymsEsV5FAQBuYb3CJlRzwSw5xMxBTRVVwhZ2D0D8plqbB6B+UBsHoH5QGwegflAbB6B+UCfg6gXtj2Q98yNpHYutUcK/D3bsjrkgICAgICAgICAgIGJx4k21LudQUtJCWPXkhqgCSpGfrH851waYqner9Y41eFhxNE23s2pq2JVbrGYdYGstJHPByA/KSOToyVM6bpMReavT+Eve/8A3u7Vf8UzyVGTXn+kd79jvf8A73dqv+KOSoyOf6R3v2O9/wDvd2q/4o5KjI5/pHe/Z86IZx0l2cZx31dnHpxumOSoyZ59pHe/Z973/wC93ar/AIpnkqMmOf6R3v2WuD5W7busINTEh7XsGQy4I3k46zOGNTFNrLXVuPiYu1tze1vdvTgsyAgY3G/K1fyW/wC652wOsrNa/ox+faXmF7n3D46b6AXPctXRDd0rsztm3PNN7lguAc+fHKSdlT8vFuG+1r/b8fjcytX3HtXSi0bHZKdHXsZAqN3vZYzWlScMW6QnaSOYzmazRaNzrTpUVVfVu3zPn/4k4f3GfQ0pcyEpUgdejDpuXSNQcE4zzfd1ebERh7t5XpX1TNPb83Sv3IMbela/OK60UdCAQqvp3ILBvGy2n8/V0h68CZ2N97tY0qIp2Yp9fz8+j1U6IhAQEBAm4R5dvwh75kXSOxd6o4V+Hu3JHXBAQEBAQEBAQEBAQMTjflqfwrvfpnfA60qvW36Ufn2eB0/cxq0bpFdA+dca/FRTU91lpptLhd1i4YZQnkTnnjA67E/ur50jDmLTHd8bWvH8p9DwjiC16ffa7slxLqbnVejJTk7b2awjDkZYjxsEejMU1bmtWLhTNVo4x6+VvRxo+Ca6voFRnCpaxctrHfl3wGZmU56UNTuUKT4rHOMnIRTVFmasbCq2pntjL7elp8327gnEcafo73BFjNqN1rucll2ADeAUCBht5jnnaTzDZq3MRjYX1Xp/H9tx/t13gvDNUmstuuJZCtoRjcXGGvDVqtZ8mBWFUgdZUnz5OaYnavLTExKJwopp+37fL0s6IqXhn/IH4T++ki6R2LrVH+/h7t2R1yQEDG435Wr+S3/dc7YHWVmtf0Y/PtKtJjz5AQEBAQEBAQK6cWp09+bSw3VeLtqss6n552KcdY65E0mqKbXX+pMGvEivYi9re67+1+i9ezsmp+CReUpzX3Msfun7X6L17Oyan4I5SnM5lj90/a/RevZ2TU/BHKU5nMsfuvP63jjHUtdp7LAu1Bh0sWskZyDVYB6frDB+3lONeLarcsNG1fFeFMYsWm+6fJv8K7p6rMJaOic8hk5rY+ba/m6wMNgk8hnrnWjFipB0jQsTB3zvjN9TjF7cxXXjJxmxs4BIH7v2SXTgXi93nsXWkUVzTs8Jtx/h98K6j1Kv8jfDM83+7TpeO56/wgPdR0bmu6s52Kyms7h4xYEHdtx9X/2cMW2HNpla6vnE02masOnh9497O/2to9S3+1PinLlqM0/o/Se76x8n7W0epb/anxRy1GZ0fpPd9Y+VPjPdLXbRbWi3B2RgpG1CCRgHcGyv8RzmJxabbpdMPV+PFcTVRuvHbHyq8L7pLavFszcnpyOlX+pwHH8efXzPVOdGP2VJek6rifqwvL+Wjq+IVX20tUwYdHdkcwwO6nkynmp/j6RJ+jTEzeHktc0VUURTVFpv7O5MeeICAgICBLwz/kD8J/fSRdI7F1qj/fw927I65ICBjcb8rV/Jb/uudsDrKzWv6Mfn2lWkx58gICAgICAgIHnO6S5Vur3Mq5rbGWA/eX0yt0//AF8Xsv8AEpiOW/8An/sze/KvaJ/ev6yus9ntRmd+Ve0T+9f1ixtRmd+Ve0T+9f1ixtRmkrtVuakMPSCCP/IZiYlJXWzt0aKXcj6igEkek55AebJwPtm1NM1cHHGx8PCi9ctfuf0llanc2FP1ahzVMEg4Y8+fLkOQxy9MudHoqpo+qbvmmt9IwcbSJ5LD2bTN5z+9uEeHjLWkhVPNcccDUHJA+hr6z/3slZp1MzVFoe1/xXFoowsTaqiN8cZ+yn0q+sPzEg7FWT1XOcHvx5wdKvrD8xGxVkc5we/HnD4bk9ZfzEbFWTMaRgzNorjzh27ADJIA9JOBNXWZiIvKerhlzOh8ejcrlLMYt2qUBAQ9Qyw+uCPF5qRjM7RMGravezy2v9YYHIbGxFd54z2feLb/ACmPGNz01SkKASWIABY4yTj6x2gDJ+wYlo8HO+XUyEBAQECXhn/IH4T++ki6R2LrVH+/h7t2R1yQEDG435Wr+S3/AHXO2B1lZrX9GPz7SrSY8+QEBAQEBAQECXhSg3tn2Q9+RdI7F1qjhX4e7b6NfQPykdcnRr6B+UB0a+gflA89xDuca7UNYXCVlUGFGbCRnI9C/wAef9Jzqw4qm8pmBplWDhzRRG+Z4/x/fw2tDoaqV2VqFHWfOSfSzHmx+0zeIiN0ItddVc7VU3lUHA6x1PaBknAYYGTnzidYxao3XQ6tBwKqpqmnfP3n5PAie0t/uX9I5WvNr0fo/d9Z+VjQ8OSoswLMWCgljnkpYgDAHrGa1VTVxd8LBowotRFlyaupAp8Y0jXUW1KQpdGUMQSASMZIGMj7MzExeLNqKtmqKspU+Edz1VJDn6SzzOwwF5Ywi9S+fnzPPrmtOHFPB3x9LxMbrTuyccb8tT+Fd79MlYHWUWtv0o/PsgktQEBAQEBAl4Z/yB+E/vpIukdi61R/v4e7dkdckBAxuN+Vq/kt/wB1ztgdZWa1/Rj8+0q0mPPkBAQEBAQEBAm4R5dvwh75kXSOxd6o4V+Hu3JHXBAQKfFeILRX0jK7ncqoiAGx3Y4VFBIGSfSQB1kgQKtfdFp81K5aqy36ldlbK4O4rhvMuWBAJOG/dJgVae7XhzAsuoUhUdydlg8RK+kdua8/E5/bg4zg4CzX3TaNjWBaM2GwINj5+jZRbnl4u0uuc45HPVA+U90+jdUZbc73KIBXZuLhQxGzbuA2kNkjGCD1GB23dHpAtj9J4tVnRuRXYfpN2zo1wv0h3AjC55gjzQI7O6fSC2mkPve/b0ewbhtdHdHLdQBFbY8/LqgbMBAxON+Wp/Cu9+md8DrKvW36Ufn2QSWoCAgICAgS8M/5A/Cf30kXSOxdao/38PduyOuSAgZfGNHa7I1QQ7Q4Id2T620gghW9X/2dMOvZm6Jpmjzj4cUxNt9/3Uu8dZ6lHabPlTtziMlb0TX3oO8dZ6lHabPlRziMjomvvQd46z1KO02fKjnEZHRNfeg7x1nqUdps+VHOIyOia+9B3jrPUo7TZ8qOcRkdE196DvHWepR2mz5Uc4jI6Jr70HeOs9SjtNnyo5xGR0TX3oO8dZ6lHabPlRziMjomvvQd46z1KO02fKjnEZHRNfeha4Tor1sZ7RWAUAGyxnOdxJzlFxOWJiRXZP0LRKtH2rze9mvOScQECnxThyahOjfcPGVlZGKurqwZXVh1EEfwPMHIOIGd+yum3VuTaTXszuuZukNdptqNu7JfZYzMvoJ9HKBS13cRQ2mfT1M6k6dqq2ZtwXOkbTKxH72Eb84GhpO5jTI27x3Yperl33FxeajYXPnOKa1HoAgVNN3EaKuhdOilUW0WeKtaMXAABJVRzwANw8bl1wO9f3G6S7p+kDN071s4OwqGrYlCEK7SfGIJYEkYB5AABKncppltqtXenRCvYivtpzXW9aMawMZC2MOWPN6BA3YCBlcY0VzvW9QrO1bAwexk+sUIIIVs/UP5zph17M3RNM0aceiKYm29T7x1nqUdps+VO3OIyVvRNfeg7x1nqUdps+VHOIyOia+9B3jrPUo7TZ8qOcRkdE196DvHWepR2mz5Uc4jI6Jr70HeOs9SjtNnyo5xGR0TX3oO8dZ6lHabPlRziMjomvvQs8L0V6277BWo2FRssZySWU88ouPq/wDs5YmJt2T9C0SrR9q83vb3bE5JxAQEBAQEBAQEBAQEBAQEBAQEBAQEBAQEBAQEBAQEBAQEBAQED//Z">
            <a:hlinkClick r:id="rId4"/>
          </p:cNvPr>
          <p:cNvSpPr>
            <a:spLocks noChangeAspect="1" noChangeArrowheads="1"/>
          </p:cNvSpPr>
          <p:nvPr/>
        </p:nvSpPr>
        <p:spPr bwMode="auto">
          <a:xfrm>
            <a:off x="307975" y="-693738"/>
            <a:ext cx="2590800" cy="1771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 name="AutoShape 6" descr="data:image/jpeg;base64,/9j/4AAQSkZJRgABAQAAAQABAAD/2wCEAAkGBxASEhUREhQUFBQXExYbEhUVEBUTEhgVGRMaGBQRGBQYIiggGBsmHBgZITEhKis3Li4vFx8zODUsNyg5MisBCgoKDg0OGxAQGjUlICQwNDA4LDU1NzQ1Ny03NDY1LCwuLSwsLCw1MCwsLiwsLC0sLCwsLCwsLCwsLDQsLCwsLP/AABEIALoBEAMBEQACEQEDEQH/xAAbAAEAAwEBAQEAAAAAAAAAAAAAAwQFAgYBB//EAEEQAAICAQICAwwHCAMBAAMAAAECAAMRBBIFIRMxlAYUFSIzQVFSU7LS0yMyYWNzkdEWQnFygZKTsTRioaIHJEP/xAAbAQEAAgMBAQAAAAAAAAAAAAAABAUBAgMGB//EADYRAQABAgIFCwMEAgMBAAAAAAABAhEDUQQFEiExExQVMkFSgZGhwdEiYXEzseHwBkJiwvGC/9oADAMBAAIRAxEAPwD9xgICAgICAgICAgICAgICAgICAgICB8MDCr0OtStVrvUkVgEuxcF9vN9zBmPjE8s+r5gVYLR02o6J0awM3SAo2/o2Ne8HYXrUbSQCMgeeBBZp9cSdtyKBnaowx612qxZCdu3OfPkk5wQFDjoeIELmxF+lQsMqG6MMS9edhB3Z/oFAySSYE1Ok1hqdbbEawqANhNSZ3Ek7gN6kjAzk9X5hGNJr/GXpa9mV2DLb1TB3KbGBLHJA3YyQPMecCNtPxFUfFqO+1ioGAN3RAIqhkOBuDHxiebDJIBDBLxHRatzSUsClUcWHpXUbya9rhVG18BX+sMc+rmYEyprBtyyHLqGIAICbSXIGAQcgAcz9Y8h5gr2Ua8DIdCTjcAwz1AZUsmB6erlz5NA+XaXiDAjpauvI27kx4o5E4JK5B5cjz68eLA0uFJeExeys+4/VOQFz4q52rkjqzgQLkBAQEBAQEBAQEBAQEBAQEBAQEBAQItVTvRkyRuVlyOsZGMj7YGZpuBhUKMwObUsyE2gbbA+0AkkdW3OerHogVKu5bAH0xOA3/wDNQMtZuJ5dWBgKOoYyd2SCF3WcEV7unVjW+1BuQYbCsxOW84IbGDkcgfNA7ThbbalazpGrzlrE37gTnOCeTDAAbnjnyOYFO/gF207dTb0nRsqk22hckghiobGcAjOMjdkdQgdW8BtYg982DAbGC/ItXsOPHwQDgjIJHjc8ncAseCrBWgFxNi2M++wNYCWR0xt3gqAH5YPm+2BSXgOoVQF1Vjtvyxd7ANpIwBhiRt54GcHIzkDEDnU8B1RyV1Tk9EyAFrUXJcEWkq+dyqOWMZOeeDiBoeCm6PY1vSEWlwbE3qQQRsZcjcAGJ8wyAcYGIEtegYJYhsLB9/WCSoYABRz6hz5dXPzQI9Hwx62z0zuOeA5dhkqB63MZycHq5AbeeQ04CAgICAgICAgICAgICAgICAgICAgICAgICAgICAgICAgIFTU63ZbVVtz0hfnnGNqburz5najC2qKq79W3rLF97N1HdAy2EdDmhb66Xt6UBhbYUVNtWOabrFUnIIz1Ec5Jo0KKqI+r6ppmqIt2Re+/O0TMRbxuxtKdXdcWXUEUeNSRmsW5uGbNmbatu6sYy+QGG0Egk8p1q1bETRG3uq7bbuF/pm9pytOzN905sbfFocG4705QbU8epn3V3LdX4tgTCuANwOc55HzECcNI0TkYmbzumItMWnhffH/v5Ziq7N0nddY4ubvcFaxZtFdtr2tsu6PmhpCgdbHDMQByBknE1bRTNEbe+bcYiI3xfjtTP23xH5hrFf2LO7HFVNorqZbC46QatTpgVZQFGo243MT4oYLzVgSPOjVl8Suiapiabbtn6t//ABvwjtmJq4xa5t7nqgZUuj7AQEBAQEBAQEBAQEBAQEBAQEBAQEBAQEBAQEChxThNeo2bzYpQko1d1lLDIwfGrIPVO+BpFeDfZtvziJ/eJYmLon7n9MbRcVbduViOls6NrEACWtXnazgAeMRnkPRN403GjD5OJ3cOEXtPGIm14j7MbMXu5Xud04Ln6Tc4xuOouLKu8PtrbdmsbgDhcdQmZ03FmIjdaPtG/dbfu37szZhwnc1p1KMvSqU3YK6m5SxZ97mwhvpMsMndmZnT8WYmJtN/tHZFotu3WjI2YdUdztCbwGv2uHyvfV+wb33syLuwh3dRGCMnHXFWm4lVrxF4tv2Yvui2+bb92fE2Yc2dzGlNfREWbSXL/wD7F2bN+BYLW3ZsBAAIbPVMxp+NFe3Fr7rbo3W4W3brfY2YbCqAMDqHVIUzds+wEBAQEBAQEBAQEBAQEBAQEBAQEBAQEBAQEBAzuJ8Rap0REDlldvGsKABSg8ytn6//AJN6KJq4I2kaVRgRE1RO/JW8L3+xr7Q3y5vyFSL0rg5T6fJ4Xv8AY19ob5cchUdK4OU+nyeF7/Y19ob5cchUdK4OU+nyeF7/AGNfaG+XHIVHSuDlPp8nhe/2NfaG+XHIVHSuDlPp8nhe/wBjX2hvlxyFR0rg5T6fJ4Xv9jX2hvlxyFR0rg5T6fJ4Xv8AY19ob5cchUdK4OU+nyeF7/Y19ob5cchUdK4OU+nyscO4i9jlHRUIUMCthcHnjHNVxNK6Jo4pWjaVRj32Yndm0pokkBAQEBAQEBAQEBAzeI8RetwiIrkqWJawoBzxjkrZm9FE1cEbSdKowLbUTvyV/C9/sa+0N8ub8hUi9K4OU+nyeF7/AGNfaG+XHIVHSuDlPp8nhe/2NfaG+XHIVHSuDlPp8nhe/wBjX2hvlxyFR0rg5T6fJ4Xv9jX2hvlxyFR0rg5T6fJ4Xv8AY19ob5cchUdK4OU+nyeF7/Y19ob5cchUdK4OU+nyeF7/AGNfaG+XHIVHSuDlPp8nhe/2NfaG+XHIVHSuDlPp8rPDOIta7o6BCqo3i2FwQxcedVx9T/2aV0TTxStH0qjHiZpid2bP7pmcWIUGXGn1GwHqLZq2j850wO1C1rb6L5/DwtHF9UgBoe3UZroFvfFLIqX2amqvGFVSDte0so+r0a9WefXansQZwqJ60RHHhPZaZ+/2/N03Ee6TU0YXCEm2wMzJaVO2ypNiAHK+UZsnlhD/ABGZqmGKMCiv+/n4d6bjusFm3YprW2tW3LYbSLeIX6fKtnACoiP1dX2EYbU/38sTg4duO+37UxP8JOCcev1FyAgqguccqnq3VmjcpZHJIIbK9fWp6jyCmqZljFwaaKZ/Hu9ZOqGQEBAQJuEeXb8Ie+ZF0jsXeqOFfh7tyR1wQEDzPdHxyynUV1C2mgFVZTdWz9OxtCNp6wpB3BefIE+OpxgGBnt3cWF760prLV3VVop1BDA2a5dIDeoQ9Duz0iY3bk58oFC//wDJFiadL2poTftK79WUTY2jbULl9nJyV2BcdZHOBf4v3b20JdaaECV6mulWe/o/Gahbme0lcVKNwTrOWI6swJn7s7N9idDUGGiGorrbVoLD9GrFbMArUoLbd7Ng4yMiBBT3e7rdHWtaONSObrftXyxqboekVem27Sxx+6QV3ZGQudx/dRZrb9QjCtUrqpKolnSOrPbqFZLTgbLAKkyn7pzzOYHq4CB5/j7lbNw6xQxH9GkjA7VRrWL7Hj7PBcN7sL1rey9S4XT6d9ve5pffc4VdihnNlfP6wXltI5nkOkVz2odei0zMRTnPbl5b2pb3WHahFDKbNO9lfSk15sVXboMFcg4rJ545HIBwcbbbjGjb538Jtuyz9XP7YbcB6ufRbm22gjf3u2o2gYyU2IRv6txxzjbZ5rfhPb72/fsS191R6erTvp7FZ6w7FQ1ioG3lNzKu3qTnzGCwAzgmNvfazE6N9E1RVwTdy/Hm1ZtbaFVRUUAYOcWV7/GI8+COXm59czRVtNcfBjCt4t6bo5AQECbgnl7fwqffukXSOMLvVHVq8Djfl6vwrvfpjR+Mmt+rT4oZKUirrOG0WlGtrRyhyhZAxU5ByM9XMA/0ExMRPFvTiVU3imbXWploQEBAQEBAm4R5dvwh75kXSOxd6o4V+Hu3JHXBAocM4vRfkVt4w61IKuOeM4PWM+ccpiJieDerDqottRx3uOOXOorCNtLWYLAKSB0bty3AjrUeb0zpRTtVWlE0rFnCwprp4x8s7fd7d/7Kf6fuSRyFKo6Wxso9flDbQ7Mjta5askodlPIlSpONnPxSRz9MchSx0tjZR6/KYvd7d/7KfgjkKWelsbKPX5N93t3/ALKfgjkKTpbGyj1+XD6i5Sh6Vj9LUuClWMPaqsOSAjkT1TWrBpiLuuBrLFxMSmmYjfP3+XpQokZdIddqlqre187UUs2Bk4AycAdcTuZppmqYiO180OuquXfWwYZwcdYPXtYHmp5jkfTMRMTwZroqom1UWll8YGb1H3R9+SdH7VLrfhR4+ym+jqI2lEI27cFFI2HGUx6vIcurkJJtCmiuqO18GiqBU9GmVXap2LlV86A45D7ItBt1ZuV4fSMYqrGE2DFajCHrrHL6v2dUWg26s0h0tZZXKLvUYVto3KD1gN1gRaGNqbWuafS1152IqZOTtULk+k46+uLWJqmeMpZlggICBNwTy9v4VPv3SLpHGF3qjq1eBxvy9X4V3v0xo/GTW/Vp8UMlKQgICAgICAgIGTxHiV1Fy9EUG6o7t6F+phjGGXHWZA0zEmi1nqf8a0WnSOV2pta3u4/afW+mj/A/zJC5xOT1HROH3p9Pg/afW+mj/A/zI5xOR0Th96fT4ZCKRtOfGU5DDKkNjBZSOa9Z8/nnHam94WEYFHJxh1ReIizUPHrSK1tG8JZkuow4HRuuWUfWOWHVj+BkvA0iIqjaee1rqiurBqjA3/bxvubNFyuoZCGU9RByJbRMTF4eBrw6sOqaa4tMdku5lqQECjxq1kqLrjcr1FcjIyLkIyOWRmcsabUTP2TNX0RXpWHTPbVEeqp+0+t9NH+B/mSo5xOT6L0Th96fT4Q63jurtrap2p2upDbaWDYPXglzg/0mJx5mLWbUarw6aoqiqd39yUqbWRukRijj95cZx6DnkR9hE501zTwTcbR8PGi1cNNePlnDXgLhNu9c7TzzuZf3P45I5Z5dQn6NpFN7Vbnkdd6mx5pirBjaiL7u3y7fDybCsCAQcg9RHMEemWLxsxbc+zIQEBAQEBAQJuCeXt/Cp9+6RdI4wu9UdWrwON+Xq/Cu9+mNH4ya36tPihkpSEBAQEBAQEBAzdZwqzUXAIyjbUc7s+dhjGP4SDpmHt2em/x3S+b8puve3v8AZ9/ZPUevV/8Ach83+703S89z1/g/ZPUevV/9xzf7nS89z1/hhadXchFUtYepF5nl1nJxgfacDmJx2Jmq0LHnVFOFGJXNrxdr2dzrIKmub61mDUuNuOisba7fvcwvIYHIjxgZLwMCnaja3vO621rizgVcl9P37eMeXh5tVEAAAAAHUAMAfZiWjwkzffLqZCAgUuL1F69gwC1lSgnqybkAJ/Oc8WL0TH2S9Ar2NKw6sqon1R/snqPXq/8AuVPN/u+g9Lz3PX+FfiHc9fTU9pashFLEDcCQBnA5TE4Fovdth61mqqKdjjOf8KGk0ltrbKlLHznqRf5n6h/Dr9AM5UYc1cE/SNLw8CPqnfk1PAC12KtpFhKbiuPogQ3LCn638T5xkASx0XBpibzvl43Xus8eummmmdmmb7o959uDUk95QgICAgICAgIE3BPL2/hU+/dIukcYXeqOrV4HG/L1fhXe/TGj8ZNb9WnxQyUpCAgICAgICAgTcI8u34Q98yLpHYu9UcK/D3bkjrggVtDoKqQRUgXJy2Osn0ljzP8AWLMzVM8ZVOPoxWshWbbbltqliB0TrnaOZ5kfnN8OYiqJlF0zDqxMGqmmN82/eGb0p9S7s9vwyVy1Gai6O0nu+sfJ0p9S7s9vwxy1GZ0dpPd9Y+TpT6l3Z7fhjlqMzo7Se76x8nSn1Luz2/DHLUZnR2k931j5R27mKAV256ak86LFAC3IzEkjAAAJmteLTNMxEu2j6Dj0YtNVVO6Jzj5eqkR6BFqtOliNW4yrAhhkjIPWMjmIZiZibwafTpWoRFVFHUFAA/IQTMzN5ZHFvLr+EffEkaP2qbW/Cjx9kMlKQgICAgICAgIE3BPL2/hU+/dIukcYXeqOrV4HG/L0/hXe/TGj8ZNb9WnxQyUpCAgICAgICAgTcI8u34Q98yLpHYu9UcK/D3bkjrggICAgICAgICAgIGHxby6/hH3xJGj9qn1vwo8fZDJSkICAgICAgICBNwTy934VPv3SLpHGF3qjq1eDR1vDarSrOGyoYKVses4bG4eIRn6o6/ROEVTHBaV4VGJ14ur+AdP972m/45tt1ZufNMDuR5HgHT/e9pv+ONurM5pgdyPI8A6f73tN/wAcbdWZzTA7keR4B0/3vab/AI426szmmB3I8jwDp/ve03/HG3Vmc0wO5HkeAdP972m/4426szmmB3I8jwDp/ve03/HG3Vmc0wO5HkeAdP8Ae9pv+ONurM5pgdyPI8A6f73tN/xxt1ZnNMDuR5J9Fw2qolkDZIAJa2yzkDnA3k4ms1TPF0w8KjD6kWXJh0ICAgICAgICAgICBT1vDarSGcNkAgFbbK+ROcHYRmZiqY4OeJhUYnXi6DwDp/ve03/HNturNz5pgdyPI8A6f73tN/xxt1ZnNMDuR5HgHT/e9pv+ONurM5pgdyPI8A6f73tN/wAcbdWZzTA7keR4B0/3vab/AI426szmmB3I8jwDp/ve03/HG3Vmc0wO5HkeAdP972m/4426szmmB3I8jwDp/ve03/HG3Vmc0wO5HkeAdP8Ae9pv+ONurM5pgdyPJY0XDaqizIGywUMWsew4XO0eOTj6x6vTNZqmeLpRhUYfUiy3MOhAQEBAQEBAQEBAQEBAQEBAQEBAQEBAQEBAQEBAQEBAQEDC4xrzRqqHYXmk0akP0VF969J0mnNe5KlbB2izBI9b0yfo+DGLgVxFtrap4zEbrVXtNUx22v4NZm0sqo6jvkZ776fvq3f5TvLvTL9ERn6HOzo+r6TfnPLMlVclyG7Z2dmMtrb3X/5cb8fp2eG+zXfdnaUarve9S2ryr0npmTWlrPGPSJ0Plaj1bjSSnNSvnWSa+Q5aiYinfE7vo3ZTfqz9tuIq4xPZLWL2/v8AfJp6ajVONGc6ioWeLqUZ7HYLUXtrYWHBTcV2FmAZlsAbDDlFrrwKJxYtTVbfTNojfNondvvbjERNomJmN0tt+57CU7oQEBAQEBAQEBAQEBAQEBAQEBAQEBAQEBAQEBAQECO69E5uyrnq3MF/3Ah8I0e1r/yL+sFjwjR7Wv8AyL+sFjwjR7Wv/Iv6wWPCNHta/wDIv6wWPCNHta/8i/rBY8I0e1r/AMi/rBY8I0e1r/yL+sFjwjR7Wv8AyL+sFjwjR7Wv/Iv6wWS06mt87HVsde1g2PygSwEBAQEBAQEBAQEBAQEBAQEBAQEBAQEDF44Abav5Lf8Adc7YHWVmtf0Y/PtLDXjWlNvQ5O7eUB6JxUbApZqhbjYXAB8XOeR9ElbUXspORr2dr+/m3FZTWUEkBl5KrFuWzDEgeP1Zyp5Z9Hpi8NNirIGspyfGUYxzOApyMjax5Ny9EXg2KsjVaymsEsV5FAQBuYb3CJlRzwSw5xMxBTRVVwhZ2D0D8plqbB6B+UBsHoH5QGwegflAbB6B+UCfg6gXtj2Q98yNpHYutUcK/D3bsjrkgICAgICAgICAgIGJx4k21LudQUtJCWPXkhqgCSpGfrH851waYqner9Y41eFhxNE23s2pq2JVbrGYdYGstJHPByA/KSOToyVM6bpMReavT+Eve/8A3u7Vf8UzyVGTXn+kd79jvf8A73dqv+KOSoyOf6R3v2O9/wDvd2q/4o5KjI5/pHe/Z86IZx0l2cZx31dnHpxumOSoyZ59pHe/Z973/wC93ar/AIpnkqMmOf6R3v2WuD5W7busINTEh7XsGQy4I3k46zOGNTFNrLXVuPiYu1tze1vdvTgsyAgY3G/K1fyW/wC652wOsrNa/ox+faXmF7n3D46b6AXPctXRDd0rsztm3PNN7lguAc+fHKSdlT8vFuG+1r/b8fjcytX3HtXSi0bHZKdHXsZAqN3vZYzWlScMW6QnaSOYzmazRaNzrTpUVVfVu3zPn/4k4f3GfQ0pcyEpUgdejDpuXSNQcE4zzfd1ebERh7t5XpX1TNPb83Sv3IMbela/OK60UdCAQqvp3ILBvGy2n8/V0h68CZ2N97tY0qIp2Yp9fz8+j1U6IhAQEBAm4R5dvwh75kXSOxd6o4V+Hu3JHXBAQEBAQEBAQEBAQMTjflqfwrvfpnfA60qvW36Ufn2eB0/cxq0bpFdA+dca/FRTU91lpptLhd1i4YZQnkTnnjA67E/ur50jDmLTHd8bWvH8p9DwjiC16ffa7slxLqbnVejJTk7b2awjDkZYjxsEejMU1bmtWLhTNVo4x6+VvRxo+Ca6voFRnCpaxctrHfl3wGZmU56UNTuUKT4rHOMnIRTVFmasbCq2pntjL7elp8327gnEcafo73BFjNqN1rucll2ADeAUCBht5jnnaTzDZq3MRjYX1Xp/H9tx/t13gvDNUmstuuJZCtoRjcXGGvDVqtZ8mBWFUgdZUnz5OaYnavLTExKJwopp+37fL0s6IqXhn/IH4T++ki6R2LrVH+/h7t2R1yQEDG435Wr+S3/dc7YHWVmtf0Y/PtKtJjz5AQEBAQEBAQK6cWp09+bSw3VeLtqss6n552KcdY65E0mqKbXX+pMGvEivYi9re67+1+i9ezsmp+CReUpzX3Msfun7X6L17Oyan4I5SnM5lj90/a/RevZ2TU/BHKU5nMsfuvP63jjHUtdp7LAu1Bh0sWskZyDVYB6frDB+3lONeLarcsNG1fFeFMYsWm+6fJv8K7p6rMJaOic8hk5rY+ba/m6wMNgk8hnrnWjFipB0jQsTB3zvjN9TjF7cxXXjJxmxs4BIH7v2SXTgXi93nsXWkUVzTs8Jtx/h98K6j1Kv8jfDM83+7TpeO56/wgPdR0bmu6s52Kyms7h4xYEHdtx9X/2cMW2HNpla6vnE02masOnh9497O/2to9S3+1PinLlqM0/o/Se76x8n7W0epb/anxRy1GZ0fpPd9Y+VPjPdLXbRbWi3B2RgpG1CCRgHcGyv8RzmJxabbpdMPV+PFcTVRuvHbHyq8L7pLavFszcnpyOlX+pwHH8efXzPVOdGP2VJek6rifqwvL+Wjq+IVX20tUwYdHdkcwwO6nkynmp/j6RJ+jTEzeHktc0VUURTVFpv7O5MeeICAgICBLwz/kD8J/fSRdI7F1qj/fw927I65ICBjcb8rV/Jb/uudsDrKzWv6Mfn2lWkx58gICAgICAgIHnO6S5Vur3Mq5rbGWA/eX0yt0//AF8Xsv8AEpiOW/8An/sze/KvaJ/ev6yus9ntRmd+Ve0T+9f1ixtRmd+Ve0T+9f1ixtRmkrtVuakMPSCCP/IZiYlJXWzt0aKXcj6igEkek55AebJwPtm1NM1cHHGx8PCi9ctfuf0llanc2FP1ahzVMEg4Y8+fLkOQxy9MudHoqpo+qbvmmt9IwcbSJ5LD2bTN5z+9uEeHjLWkhVPNcccDUHJA+hr6z/3slZp1MzVFoe1/xXFoowsTaqiN8cZ+yn0q+sPzEg7FWT1XOcHvx5wdKvrD8xGxVkc5we/HnD4bk9ZfzEbFWTMaRgzNorjzh27ADJIA9JOBNXWZiIvKerhlzOh8ejcrlLMYt2qUBAQ9Qyw+uCPF5qRjM7RMGravezy2v9YYHIbGxFd54z2feLb/ACmPGNz01SkKASWIABY4yTj6x2gDJ+wYlo8HO+XUyEBAQECXhn/IH4T++ki6R2LrVH+/h7t2R1yQEDG435Wr+S3/AHXO2B1lZrX9GPz7SrSY8+QEBAQEBAQECXhSg3tn2Q9+RdI7F1qjhX4e7b6NfQPykdcnRr6B+UB0a+gflA89xDuca7UNYXCVlUGFGbCRnI9C/wAef9Jzqw4qm8pmBplWDhzRRG+Z4/x/fw2tDoaqV2VqFHWfOSfSzHmx+0zeIiN0ItddVc7VU3lUHA6x1PaBknAYYGTnzidYxao3XQ6tBwKqpqmnfP3n5PAie0t/uX9I5WvNr0fo/d9Z+VjQ8OSoswLMWCgljnkpYgDAHrGa1VTVxd8LBowotRFlyaupAp8Y0jXUW1KQpdGUMQSASMZIGMj7MzExeLNqKtmqKspU+Edz1VJDn6SzzOwwF5Ywi9S+fnzPPrmtOHFPB3x9LxMbrTuyccb8tT+Fd79MlYHWUWtv0o/PsgktQEBAQEBAl4Z/yB+E/vpIukdi61R/v4e7dkdckBAxuN+Vq/kt/wB1ztgdZWa1/Rj8+0q0mPPkBAQEBAQEBAm4R5dvwh75kXSOxd6o4V+Hu3JHXBAQKfFeILRX0jK7ncqoiAGx3Y4VFBIGSfSQB1kgQKtfdFp81K5aqy36ldlbK4O4rhvMuWBAJOG/dJgVae7XhzAsuoUhUdydlg8RK+kdua8/E5/bg4zg4CzX3TaNjWBaM2GwINj5+jZRbnl4u0uuc45HPVA+U90+jdUZbc73KIBXZuLhQxGzbuA2kNkjGCD1GB23dHpAtj9J4tVnRuRXYfpN2zo1wv0h3AjC55gjzQI7O6fSC2mkPve/b0ewbhtdHdHLdQBFbY8/LqgbMBAxON+Wp/Cu9+md8DrKvW36Ufn2QSWoCAgICAgS8M/5A/Cf30kXSOxdao/38PduyOuSAgZfGNHa7I1QQ7Q4Id2T620gghW9X/2dMOvZm6Jpmjzj4cUxNt9/3Uu8dZ6lHabPlTtziMlb0TX3oO8dZ6lHabPlRziMjomvvQd46z1KO02fKjnEZHRNfeg7x1nqUdps+VHOIyOia+9B3jrPUo7TZ8qOcRkdE196DvHWepR2mz5Uc4jI6Jr70HeOs9SjtNnyo5xGR0TX3oO8dZ6lHabPlRziMjomvvQd46z1KO02fKjnEZHRNfeha4Tor1sZ7RWAUAGyxnOdxJzlFxOWJiRXZP0LRKtH2rze9mvOScQECnxThyahOjfcPGVlZGKurqwZXVh1EEfwPMHIOIGd+yum3VuTaTXszuuZukNdptqNu7JfZYzMvoJ9HKBS13cRQ2mfT1M6k6dqq2ZtwXOkbTKxH72Eb84GhpO5jTI27x3Yperl33FxeajYXPnOKa1HoAgVNN3EaKuhdOilUW0WeKtaMXAABJVRzwANw8bl1wO9f3G6S7p+kDN071s4OwqGrYlCEK7SfGIJYEkYB5AABKncppltqtXenRCvYivtpzXW9aMawMZC2MOWPN6BA3YCBlcY0VzvW9QrO1bAwexk+sUIIIVs/UP5zph17M3RNM0aceiKYm29T7x1nqUdps+VO3OIyVvRNfeg7x1nqUdps+VHOIyOia+9B3jrPUo7TZ8qOcRkdE196DvHWepR2mz5Uc4jI6Jr70HeOs9SjtNnyo5xGR0TX3oO8dZ6lHabPlRziMjomvvQs8L0V6277BWo2FRssZySWU88ouPq/wDs5YmJt2T9C0SrR9q83vb3bE5JxAQEBAQEBAQEBAQEBAQEBAQEBAQEBAQEBAQEBAQEBAQEBAQED//Z">
            <a:hlinkClick r:id="rId4"/>
          </p:cNvPr>
          <p:cNvSpPr>
            <a:spLocks noChangeAspect="1" noChangeArrowheads="1"/>
          </p:cNvSpPr>
          <p:nvPr/>
        </p:nvSpPr>
        <p:spPr bwMode="auto">
          <a:xfrm>
            <a:off x="460375" y="-541338"/>
            <a:ext cx="2590800" cy="1771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0822" y="1340768"/>
            <a:ext cx="2147682" cy="1468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descr="http://printproductionfaq.com/wp-content/uploads/2010/07/image_compression_lossy_lossless2.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40608" y="4293096"/>
            <a:ext cx="2067895" cy="2067896"/>
          </a:xfrm>
          <a:prstGeom prst="rect">
            <a:avLst/>
          </a:prstGeom>
          <a:noFill/>
          <a:extLst>
            <a:ext uri="{909E8E84-426E-40DD-AFC4-6F175D3DCCD1}">
              <a14:hiddenFill xmlns:a14="http://schemas.microsoft.com/office/drawing/2010/main">
                <a:solidFill>
                  <a:srgbClr val="FFFFFF"/>
                </a:solidFill>
              </a14:hiddenFill>
            </a:ext>
          </a:extLst>
        </p:spPr>
      </p:pic>
      <p:sp>
        <p:nvSpPr>
          <p:cNvPr id="22" name="Round Same Side Corner Rectangle 21">
            <a:hlinkClick r:id="rId8"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23" name="Round Same Side Corner Rectangle 22">
            <a:hlinkClick r:id="rId9"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24" name="Round Same Side Corner Rectangle 23">
            <a:hlinkClick r:id="rId10"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25" name="Round Same Side Corner Rectangle 24">
            <a:hlinkClick r:id="rId11"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26" name="Round Same Side Corner Rectangle 25">
            <a:hlinkClick r:id="rId10"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7" name="Round Same Side Corner Rectangle 26">
            <a:hlinkClick r:id="rId12" action="ppaction://hlinksldjump"/>
          </p:cNvPr>
          <p:cNvSpPr/>
          <p:nvPr/>
        </p:nvSpPr>
        <p:spPr>
          <a:xfrm>
            <a:off x="4237338" y="6569968"/>
            <a:ext cx="50405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2</a:t>
            </a:r>
            <a:endParaRPr lang="en-GB" sz="1600" b="1" dirty="0">
              <a:solidFill>
                <a:schemeClr val="tx1"/>
              </a:solidFill>
              <a:latin typeface="Calibri" pitchFamily="34" charset="0"/>
              <a:cs typeface="Calibri" pitchFamily="34" charset="0"/>
            </a:endParaRPr>
          </a:p>
        </p:txBody>
      </p:sp>
      <p:sp>
        <p:nvSpPr>
          <p:cNvPr id="28" name="Round Same Side Corner Rectangle 27">
            <a:hlinkClick r:id="rId13"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9" name="Round Same Side Corner Rectangle 28">
            <a:hlinkClick r:id="rId14"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30" name="Round Same Side Corner Rectangle 29">
            <a:hlinkClick r:id="rId15"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31" name="Round Same Side Corner Rectangle 30">
            <a:hlinkClick r:id="rId16"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32" name="Round Same Side Corner Rectangle 31">
            <a:hlinkClick r:id="rId17"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33" name="Round Same Side Corner Rectangle 32">
            <a:hlinkClick r:id="rId18"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789037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6758126" cy="5472607"/>
          </a:xfrm>
        </p:spPr>
        <p:txBody>
          <a:bodyPr>
            <a:noAutofit/>
          </a:bodyPr>
          <a:lstStyle/>
          <a:p>
            <a:pPr marL="342900" lvl="1" indent="-342900"/>
            <a:r>
              <a:rPr lang="en-GB" sz="1400" b="1" dirty="0" smtClean="0"/>
              <a:t>Colour </a:t>
            </a:r>
            <a:r>
              <a:rPr lang="en-GB" sz="1400" b="1" dirty="0"/>
              <a:t>models </a:t>
            </a:r>
            <a:r>
              <a:rPr lang="en-GB" sz="1400" b="1" dirty="0" smtClean="0"/>
              <a:t>(RGB </a:t>
            </a:r>
            <a:r>
              <a:rPr lang="en-GB" sz="1400" b="1" dirty="0"/>
              <a:t>and </a:t>
            </a:r>
            <a:r>
              <a:rPr lang="en-GB" sz="1400" b="1" dirty="0" smtClean="0"/>
              <a:t>CMYK) </a:t>
            </a:r>
            <a:r>
              <a:rPr lang="en-GB" sz="1400" dirty="0" smtClean="0"/>
              <a:t>– There has always been two colour models since the development of computer artistry, one developed and used primarily for PC’s and one for Apples. When the line between the two computer formats disappeared the choice of colour models to use remained.</a:t>
            </a:r>
          </a:p>
          <a:p>
            <a:pPr marL="342900" lvl="1" indent="-342900"/>
            <a:r>
              <a:rPr lang="en-GB" sz="1400" b="1" dirty="0" smtClean="0"/>
              <a:t>RGB</a:t>
            </a:r>
            <a:r>
              <a:rPr lang="en-GB" sz="1400" dirty="0" smtClean="0"/>
              <a:t> (Red, Green and Blue), all three colours mixed makes black, the absence of all three makes white, every colour in between is a percentage of these three. What it did not define clearly was the tonal variation in the colouring, darks and lights, focussing more on the pure colours.</a:t>
            </a:r>
          </a:p>
          <a:p>
            <a:pPr marL="342900" lvl="1" indent="-342900"/>
            <a:r>
              <a:rPr lang="en-GB" sz="1400" b="1" dirty="0" smtClean="0"/>
              <a:t>CYMK</a:t>
            </a:r>
            <a:r>
              <a:rPr lang="en-GB" sz="1400" dirty="0" smtClean="0"/>
              <a:t> (Cyan, Magenta, Yellow and Black) was developed as a crossover between the three primary colours. Red and Blue make Cyan, Blue and Green make yellow etc. The K (Black because there were too many other B’s like Blue, Brown, Beige etc.) differentiated the tones from dark to light.</a:t>
            </a:r>
          </a:p>
          <a:p>
            <a:pPr marL="342900" lvl="1" indent="-342900"/>
            <a:r>
              <a:rPr lang="en-GB" sz="1400" dirty="0" smtClean="0"/>
              <a:t>At the end of the day they both give the same results with RGB slightly richer in purity against CMYK with a wider variety of tones. Why choose, anything </a:t>
            </a:r>
            <a:r>
              <a:rPr lang="en-GB" sz="1400" dirty="0"/>
              <a:t>dealing with the web should always be in RGB and printed material should be in </a:t>
            </a:r>
            <a:r>
              <a:rPr lang="en-GB" sz="1400" dirty="0" smtClean="0"/>
              <a:t>CMYK. And printing is done in plates, CYMK plates. See </a:t>
            </a:r>
            <a:r>
              <a:rPr lang="en-GB" sz="1400" dirty="0" smtClean="0">
                <a:hlinkClick r:id="rId2"/>
              </a:rPr>
              <a:t>here</a:t>
            </a:r>
            <a:r>
              <a:rPr lang="en-GB" sz="1400" dirty="0" smtClean="0"/>
              <a:t> for details</a:t>
            </a:r>
            <a:r>
              <a:rPr lang="en-GB" sz="1400" dirty="0" smtClean="0"/>
              <a:t>.</a:t>
            </a:r>
          </a:p>
          <a:p>
            <a:pPr marL="342900" lvl="1" indent="-342900"/>
            <a:r>
              <a:rPr lang="en-GB" sz="1400" b="1" dirty="0" smtClean="0"/>
              <a:t>P2.3 </a:t>
            </a:r>
            <a:r>
              <a:rPr lang="en-GB" sz="1400" b="1" dirty="0"/>
              <a:t>– Task </a:t>
            </a:r>
            <a:r>
              <a:rPr lang="en-GB" sz="1400" b="1" dirty="0" smtClean="0"/>
              <a:t>03</a:t>
            </a:r>
            <a:r>
              <a:rPr lang="en-GB" sz="1400" dirty="0" smtClean="0"/>
              <a:t> </a:t>
            </a:r>
            <a:r>
              <a:rPr lang="en-GB" sz="1400" dirty="0"/>
              <a:t>– </a:t>
            </a:r>
            <a:r>
              <a:rPr lang="en-GB" sz="1400" dirty="0" smtClean="0"/>
              <a:t>Research and Discuss the different purposes and benefits of colour models in defining graphic images.</a:t>
            </a:r>
            <a:endParaRPr lang="en-GB" sz="1400" dirty="0"/>
          </a:p>
        </p:txBody>
      </p:sp>
      <p:sp>
        <p:nvSpPr>
          <p:cNvPr id="3" name="Title 2"/>
          <p:cNvSpPr>
            <a:spLocks noGrp="1"/>
          </p:cNvSpPr>
          <p:nvPr>
            <p:ph type="title"/>
          </p:nvPr>
        </p:nvSpPr>
        <p:spPr/>
        <p:txBody>
          <a:bodyPr>
            <a:normAutofit/>
          </a:bodyPr>
          <a:lstStyle/>
          <a:p>
            <a:r>
              <a:rPr lang="en-GB" sz="2400" dirty="0"/>
              <a:t>LO2 Understand types of graphic images and graphical file formats </a:t>
            </a:r>
            <a:r>
              <a:rPr lang="en-GB" sz="2400" dirty="0" smtClean="0"/>
              <a:t>– Graphic Images</a:t>
            </a:r>
            <a:endParaRPr lang="en-GB" sz="2400" dirty="0"/>
          </a:p>
        </p:txBody>
      </p:sp>
      <p:pic>
        <p:nvPicPr>
          <p:cNvPr id="3074" name="Picture 2" descr="http://www.xaraxone.com/webxealot/workbook02/color_wheel_4.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33399" y="980728"/>
            <a:ext cx="2003097" cy="196634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handabrotz.blog.widyatama.ac.id/files/2012/03/cmyk-color-wheel-lg.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12433" y="3118841"/>
            <a:ext cx="2024063" cy="2038351"/>
          </a:xfrm>
          <a:prstGeom prst="rect">
            <a:avLst/>
          </a:prstGeom>
          <a:noFill/>
          <a:extLst>
            <a:ext uri="{909E8E84-426E-40DD-AFC4-6F175D3DCCD1}">
              <a14:hiddenFill xmlns:a14="http://schemas.microsoft.com/office/drawing/2010/main">
                <a:solidFill>
                  <a:srgbClr val="FFFFFF"/>
                </a:solidFill>
              </a14:hiddenFill>
            </a:ext>
          </a:extLst>
        </p:spPr>
      </p:pic>
      <p:sp>
        <p:nvSpPr>
          <p:cNvPr id="18" name="Round Same Side Corner Rectangle 17">
            <a:hlinkClick r:id="rId7"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19" name="Round Same Side Corner Rectangle 18">
            <a:hlinkClick r:id="rId8"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20" name="Round Same Side Corner Rectangle 19">
            <a:hlinkClick r:id="rId9"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21" name="Round Same Side Corner Rectangle 20">
            <a:hlinkClick r:id="rId10"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22" name="Round Same Side Corner Rectangle 21">
            <a:hlinkClick r:id="rId9"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3" name="Round Same Side Corner Rectangle 22">
            <a:hlinkClick r:id="rId11"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4" name="Round Same Side Corner Rectangle 23">
            <a:hlinkClick r:id="rId12" action="ppaction://hlinksldjump"/>
          </p:cNvPr>
          <p:cNvSpPr/>
          <p:nvPr/>
        </p:nvSpPr>
        <p:spPr>
          <a:xfrm>
            <a:off x="4741394" y="6569968"/>
            <a:ext cx="50405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3</a:t>
            </a:r>
            <a:endParaRPr lang="en-GB" sz="1600" b="1" dirty="0">
              <a:solidFill>
                <a:schemeClr val="tx1"/>
              </a:solidFill>
              <a:latin typeface="Calibri" pitchFamily="34" charset="0"/>
              <a:cs typeface="Calibri" pitchFamily="34" charset="0"/>
            </a:endParaRPr>
          </a:p>
        </p:txBody>
      </p:sp>
      <p:sp>
        <p:nvSpPr>
          <p:cNvPr id="25" name="Round Same Side Corner Rectangle 24">
            <a:hlinkClick r:id="rId13"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6" name="Round Same Side Corner Rectangle 25">
            <a:hlinkClick r:id="rId14"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7" name="Round Same Side Corner Rectangle 26">
            <a:hlinkClick r:id="rId15"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8" name="Round Same Side Corner Rectangle 27">
            <a:hlinkClick r:id="rId16"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9" name="Round Same Side Corner Rectangle 28">
            <a:hlinkClick r:id="rId17"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8761363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1052736"/>
            <a:ext cx="6506098" cy="5472607"/>
          </a:xfrm>
        </p:spPr>
        <p:txBody>
          <a:bodyPr>
            <a:normAutofit fontScale="77500" lnSpcReduction="20000"/>
          </a:bodyPr>
          <a:lstStyle/>
          <a:p>
            <a:pPr marL="268288" lvl="1" indent="-268288"/>
            <a:r>
              <a:rPr lang="en-GB" b="1" dirty="0" smtClean="0"/>
              <a:t>Dots </a:t>
            </a:r>
            <a:r>
              <a:rPr lang="en-GB" b="1" dirty="0"/>
              <a:t>per inch </a:t>
            </a:r>
            <a:r>
              <a:rPr lang="en-GB" b="1" dirty="0" smtClean="0"/>
              <a:t>(DPI) </a:t>
            </a:r>
            <a:r>
              <a:rPr lang="en-GB" dirty="0" smtClean="0"/>
              <a:t>– this is the density of the image, the more dots per inch, the more detailed the image looks and the better it will print. This also means more time to print and more ink, larger files and more processing power.</a:t>
            </a:r>
          </a:p>
          <a:p>
            <a:pPr marL="268288" lvl="1" indent="-268288"/>
            <a:r>
              <a:rPr lang="en-GB" dirty="0" smtClean="0"/>
              <a:t>Screen resolution is set in DPI, the higher it is set the more detailed the images are, this means better quality but screen resolution is better than printed resolution. A standard ink printer prints at 600dpi so there will be a degrading of the image when it prints. A good ink printer will print at 1200dpi and will be slower, laser colour printers start about the same but are faster.</a:t>
            </a:r>
          </a:p>
          <a:p>
            <a:pPr marL="268288" lvl="1" indent="-268288"/>
            <a:r>
              <a:rPr lang="en-GB" dirty="0" smtClean="0"/>
              <a:t>Screen resolutions in comparison go up to 2000dpi, depending on the graphics card. This will mean some loss in quality but not everyone needs to print. Very high resolution screens are there for that detail, </a:t>
            </a:r>
            <a:r>
              <a:rPr lang="en-GB" dirty="0" err="1" smtClean="0"/>
              <a:t>archviz</a:t>
            </a:r>
            <a:r>
              <a:rPr lang="en-GB" dirty="0" smtClean="0"/>
              <a:t> images, high-definition video, 3d modelling and CAD for instance</a:t>
            </a:r>
            <a:r>
              <a:rPr lang="en-GB" dirty="0" smtClean="0"/>
              <a:t>.</a:t>
            </a:r>
          </a:p>
          <a:p>
            <a:pPr marL="268288" lvl="1" indent="-268288"/>
            <a:r>
              <a:rPr lang="en-GB" sz="2400" b="1" dirty="0" smtClean="0"/>
              <a:t>P2.4 </a:t>
            </a:r>
            <a:r>
              <a:rPr lang="en-GB" sz="2400" b="1" dirty="0"/>
              <a:t>– Task </a:t>
            </a:r>
            <a:r>
              <a:rPr lang="en-GB" sz="2400" b="1" dirty="0" smtClean="0"/>
              <a:t>04</a:t>
            </a:r>
            <a:r>
              <a:rPr lang="en-GB" sz="2400" dirty="0" smtClean="0"/>
              <a:t> </a:t>
            </a:r>
            <a:r>
              <a:rPr lang="en-GB" sz="2400" dirty="0"/>
              <a:t>– </a:t>
            </a:r>
            <a:r>
              <a:rPr lang="en-GB" sz="2400" dirty="0" smtClean="0"/>
              <a:t>Discuss how the density of a output image  can impact on the users picture quality with </a:t>
            </a:r>
            <a:r>
              <a:rPr lang="en-GB" sz="2400" dirty="0"/>
              <a:t>chosen examples.</a:t>
            </a:r>
          </a:p>
          <a:p>
            <a:pPr marL="268288" lvl="1" indent="-268288"/>
            <a:endParaRPr lang="en-GB" dirty="0"/>
          </a:p>
        </p:txBody>
      </p:sp>
      <p:sp>
        <p:nvSpPr>
          <p:cNvPr id="3" name="Title 2"/>
          <p:cNvSpPr>
            <a:spLocks noGrp="1"/>
          </p:cNvSpPr>
          <p:nvPr>
            <p:ph type="title"/>
          </p:nvPr>
        </p:nvSpPr>
        <p:spPr/>
        <p:txBody>
          <a:bodyPr>
            <a:normAutofit/>
          </a:bodyPr>
          <a:lstStyle/>
          <a:p>
            <a:r>
              <a:rPr lang="en-GB" sz="2400" dirty="0"/>
              <a:t>LO2 Understand types of graphic images and graphical file formats </a:t>
            </a:r>
            <a:r>
              <a:rPr lang="en-GB" sz="2400" dirty="0" smtClean="0"/>
              <a:t>– Graphic Images</a:t>
            </a:r>
            <a:endParaRPr lang="en-GB" sz="2400" dirty="0"/>
          </a:p>
        </p:txBody>
      </p:sp>
      <p:pic>
        <p:nvPicPr>
          <p:cNvPr id="4099" name="Picture 3" descr="salibamai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1438" y="908720"/>
            <a:ext cx="2464373" cy="1368152"/>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http://gotprint.net/ray/highRes-vs-LoRes.gi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4768" y="2492896"/>
            <a:ext cx="2499653" cy="1960215"/>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http://www.maptek.com/images/media_center/I-Site_12_300dpi.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74768" y="4725144"/>
            <a:ext cx="2461728" cy="1554011"/>
          </a:xfrm>
          <a:prstGeom prst="rect">
            <a:avLst/>
          </a:prstGeom>
          <a:noFill/>
          <a:extLst>
            <a:ext uri="{909E8E84-426E-40DD-AFC4-6F175D3DCCD1}">
              <a14:hiddenFill xmlns:a14="http://schemas.microsoft.com/office/drawing/2010/main">
                <a:solidFill>
                  <a:srgbClr val="FFFFFF"/>
                </a:solidFill>
              </a14:hiddenFill>
            </a:ext>
          </a:extLst>
        </p:spPr>
      </p:pic>
      <p:sp>
        <p:nvSpPr>
          <p:cNvPr id="20" name="Round Same Side Corner Rectangle 19">
            <a:hlinkClick r:id="rId8"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21" name="Round Same Side Corner Rectangle 20">
            <a:hlinkClick r:id="rId9"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22" name="Round Same Side Corner Rectangle 21">
            <a:hlinkClick r:id="rId10"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23" name="Round Same Side Corner Rectangle 22">
            <a:hlinkClick r:id="rId11"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24" name="Round Same Side Corner Rectangle 23">
            <a:hlinkClick r:id="rId10"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5" name="Round Same Side Corner Rectangle 24">
            <a:hlinkClick r:id="rId12"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6" name="Round Same Side Corner Rectangle 25">
            <a:hlinkClick r:id="rId13"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7" name="Round Same Side Corner Rectangle 26">
            <a:hlinkClick r:id="rId14" action="ppaction://hlinksldjump"/>
          </p:cNvPr>
          <p:cNvSpPr/>
          <p:nvPr/>
        </p:nvSpPr>
        <p:spPr>
          <a:xfrm>
            <a:off x="5245450" y="6569968"/>
            <a:ext cx="50405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4</a:t>
            </a:r>
            <a:endParaRPr lang="en-GB" sz="1600" b="1" dirty="0">
              <a:solidFill>
                <a:schemeClr val="tx1"/>
              </a:solidFill>
              <a:latin typeface="Calibri" pitchFamily="34" charset="0"/>
              <a:cs typeface="Calibri" pitchFamily="34" charset="0"/>
            </a:endParaRPr>
          </a:p>
        </p:txBody>
      </p:sp>
      <p:sp>
        <p:nvSpPr>
          <p:cNvPr id="28" name="Round Same Side Corner Rectangle 27">
            <a:hlinkClick r:id="rId15" action="ppaction://hlinksldjump"/>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9" name="Round Same Side Corner Rectangle 28">
            <a:hlinkClick r:id="rId16"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30" name="Round Same Side Corner Rectangle 29">
            <a:hlinkClick r:id="rId17"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31" name="Round Same Side Corner Rectangle 30">
            <a:hlinkClick r:id="rId18"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7307769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Autofit/>
          </a:bodyPr>
          <a:lstStyle/>
          <a:p>
            <a:pPr marL="176213" indent="-176213"/>
            <a:r>
              <a:rPr lang="en-GB" sz="1370" b="1" dirty="0" smtClean="0"/>
              <a:t>File formats </a:t>
            </a:r>
            <a:r>
              <a:rPr lang="en-GB" sz="1370" dirty="0" smtClean="0"/>
              <a:t>have to be taken into consideration when working with images for numerous reasons, most importantly being not to lose all the hard work done to make the image as good as it is.</a:t>
            </a:r>
          </a:p>
          <a:p>
            <a:pPr marL="523875" lvl="2" indent="-188913"/>
            <a:r>
              <a:rPr lang="en-GB" sz="1370" b="1" dirty="0"/>
              <a:t>Jpg</a:t>
            </a:r>
            <a:r>
              <a:rPr lang="en-GB" sz="1370" dirty="0"/>
              <a:t> – This is the main image type available and uses different compression tools to reduce the size down from its original .</a:t>
            </a:r>
            <a:r>
              <a:rPr lang="en-GB" sz="1370" dirty="0" err="1"/>
              <a:t>tif</a:t>
            </a:r>
            <a:r>
              <a:rPr lang="en-GB" sz="1370" dirty="0"/>
              <a:t> format. This flattens all layers on to one layer like a deck of cards being photographed. There is no coming back from this as the layer information is not saved. But it is the most compatible file format, images from the web are usually </a:t>
            </a:r>
            <a:r>
              <a:rPr lang="en-GB" sz="1370" dirty="0" err="1"/>
              <a:t>Jpg’s</a:t>
            </a:r>
            <a:r>
              <a:rPr lang="en-GB" sz="1370" dirty="0"/>
              <a:t>, images from cameras, images scanned etc. The level of applies compression determines the quality.</a:t>
            </a:r>
          </a:p>
          <a:p>
            <a:pPr marL="523875" lvl="2" indent="-188913"/>
            <a:r>
              <a:rPr lang="en-GB" sz="1370" b="1" dirty="0"/>
              <a:t>Bmp</a:t>
            </a:r>
            <a:r>
              <a:rPr lang="en-GB" sz="1370" dirty="0"/>
              <a:t> -  This is the original file format, 256 colours, uncompressed, a larger file size but quicker to load as the computer does not need to think about uncompressing it. It is still used for certain programs like Paint because it requires less processing power.</a:t>
            </a:r>
          </a:p>
          <a:p>
            <a:pPr marL="523875" lvl="2" indent="-188913"/>
            <a:r>
              <a:rPr lang="en-GB" sz="1370" b="1" dirty="0" err="1"/>
              <a:t>Png</a:t>
            </a:r>
            <a:r>
              <a:rPr lang="en-GB" sz="1370" dirty="0"/>
              <a:t> – this is a file type that is still popular as it still maintains the layers when it is saved. Similar to a Photoshop file but with the levels reduced to JPG layers so the overall file size is small. Programs such as Fireworks can then open this file with the different layers and allow the user to continue to use it. It is one of the only multilayer art packages that is openly compatible.	</a:t>
            </a:r>
          </a:p>
          <a:p>
            <a:pPr marL="354013" lvl="1" indent="-195263"/>
            <a:r>
              <a:rPr lang="en-GB" sz="1370" b="1" dirty="0" smtClean="0"/>
              <a:t>File </a:t>
            </a:r>
            <a:r>
              <a:rPr lang="en-GB" sz="1370" b="1" dirty="0"/>
              <a:t>conversion </a:t>
            </a:r>
            <a:r>
              <a:rPr lang="en-GB" sz="1370" dirty="0" smtClean="0"/>
              <a:t>– this usually happens is the user has exited the program and now wants it in a different format for a purpose like a jpg for the web or to send to an outside printer or uploading or as a gif file for use on a webpage to link to the main image. Any stage of file conversion will lose something in quality, nothing is ever better than the original. Two things can be changed during this stage, file size and file type.</a:t>
            </a:r>
            <a:endParaRPr lang="en-GB" sz="1370" dirty="0"/>
          </a:p>
          <a:p>
            <a:pPr marL="354013" lvl="1" indent="-195263"/>
            <a:r>
              <a:rPr lang="en-GB" sz="1370" b="1" dirty="0" smtClean="0"/>
              <a:t>File </a:t>
            </a:r>
            <a:r>
              <a:rPr lang="en-GB" sz="1370" b="1" dirty="0"/>
              <a:t>size </a:t>
            </a:r>
            <a:r>
              <a:rPr lang="en-GB" sz="1370" b="1" dirty="0" smtClean="0"/>
              <a:t> </a:t>
            </a:r>
            <a:r>
              <a:rPr lang="en-GB" sz="1370" dirty="0" smtClean="0"/>
              <a:t>– </a:t>
            </a:r>
            <a:r>
              <a:rPr lang="en-GB" sz="1370" dirty="0" smtClean="0"/>
              <a:t>people shrink the file size for different reasons, this is called compression. It might be to email, to upload faster, to preview or view faster on a website or computer, to reduce down the file space or just to make it mobile compatible</a:t>
            </a:r>
            <a:r>
              <a:rPr lang="en-GB" sz="1370" dirty="0" smtClean="0"/>
              <a:t>.</a:t>
            </a:r>
            <a:endParaRPr lang="en-GB" sz="1370" dirty="0"/>
          </a:p>
        </p:txBody>
      </p:sp>
      <p:sp>
        <p:nvSpPr>
          <p:cNvPr id="3" name="Title 2"/>
          <p:cNvSpPr>
            <a:spLocks noGrp="1"/>
          </p:cNvSpPr>
          <p:nvPr>
            <p:ph type="title"/>
          </p:nvPr>
        </p:nvSpPr>
        <p:spPr/>
        <p:txBody>
          <a:bodyPr>
            <a:normAutofit/>
          </a:bodyPr>
          <a:lstStyle/>
          <a:p>
            <a:r>
              <a:rPr lang="en-GB" sz="2400" dirty="0"/>
              <a:t>LO2 Understand types of graphic images and graphical file formats - Differing graphic formats</a:t>
            </a:r>
          </a:p>
        </p:txBody>
      </p:sp>
      <p:sp>
        <p:nvSpPr>
          <p:cNvPr id="16" name="Round Same Side Corner Rectangle 15">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17" name="Round Same Side Corner Rectangle 16">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8" name="Round Same Side Corner Rectangle 17">
            <a:hlinkClick r:id="rId4" action="ppaction://hlinksldjump"/>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19" name="Round Same Side Corner Rectangle 18">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20" name="Round Same Side Corner Rectangle 19">
            <a:hlinkClick r:id="rId4"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7" action="ppaction://hlinksldjump"/>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8" action="ppaction://hlinksldjump"/>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5749506" y="6569968"/>
            <a:ext cx="50405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5</a:t>
            </a:r>
            <a:endParaRPr lang="en-GB" sz="1600" b="1" dirty="0">
              <a:solidFill>
                <a:schemeClr val="tx1"/>
              </a:solidFill>
              <a:latin typeface="Calibri" pitchFamily="34" charset="0"/>
              <a:cs typeface="Calibri" pitchFamily="34" charset="0"/>
            </a:endParaRPr>
          </a:p>
        </p:txBody>
      </p:sp>
      <p:sp>
        <p:nvSpPr>
          <p:cNvPr id="25" name="Round Same Side Corner Rectangle 24">
            <a:hlinkClick r:id="rId10" action="ppaction://hlinksldjump"/>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6" name="Round Same Side Corner Rectangle 25">
            <a:hlinkClick r:id="rId11" action="ppaction://hlinksldjump"/>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7" name="Round Same Side Corner Rectangle 26">
            <a:hlinkClick r:id="rId12" action="ppaction://hlinksldjump"/>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0230499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6009</TotalTime>
  <Words>3789</Words>
  <Application>Microsoft Office PowerPoint</Application>
  <PresentationFormat>On-screen Show (4:3)</PresentationFormat>
  <Paragraphs>279</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Unit 27</vt:lpstr>
      <vt:lpstr>LO2 - Assessment Criteria</vt:lpstr>
      <vt:lpstr>LO2 Assessment Criteria P2, D1</vt:lpstr>
      <vt:lpstr>LO2 Understand types of graphic images and graphical file formats </vt:lpstr>
      <vt:lpstr>LO2 Understand types of graphic images and graphical file formats – Graphic Images</vt:lpstr>
      <vt:lpstr>LO2 Understand types of graphic images and graphical file formats – Graphic Images</vt:lpstr>
      <vt:lpstr>LO2 Understand types of graphic images and graphical file formats – Graphic Images</vt:lpstr>
      <vt:lpstr>LO2 Understand types of graphic images and graphical file formats – Graphic Images</vt:lpstr>
      <vt:lpstr>LO2 Understand types of graphic images and graphical file formats - Differing graphic formats</vt:lpstr>
      <vt:lpstr>LO2 Understand types of graphic images and graphical file formats - Differing graphic formats </vt:lpstr>
      <vt:lpstr>LO2 Understand types of graphic images and graphical file formats – Compression Techniques</vt:lpstr>
      <vt:lpstr>LO2 Understand types of graphic images and graphical file formats - Differing uses of graphics - Online</vt:lpstr>
      <vt:lpstr>LO2 Understand types of graphic images and graphical file formats - Differing uses of graphics - Offline</vt:lpstr>
      <vt:lpstr>LO2 Understand types of graphic images and graphical file formats – Differing display mediums </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145</cp:revision>
  <dcterms:created xsi:type="dcterms:W3CDTF">2010-12-28T13:51:34Z</dcterms:created>
  <dcterms:modified xsi:type="dcterms:W3CDTF">2013-09-09T19:42:34Z</dcterms:modified>
</cp:coreProperties>
</file>